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64" r:id="rId2"/>
    <p:sldId id="401" r:id="rId3"/>
    <p:sldId id="376" r:id="rId4"/>
    <p:sldId id="312" r:id="rId5"/>
    <p:sldId id="369" r:id="rId6"/>
    <p:sldId id="351" r:id="rId7"/>
    <p:sldId id="370" r:id="rId8"/>
    <p:sldId id="372" r:id="rId9"/>
    <p:sldId id="267" r:id="rId10"/>
    <p:sldId id="387" r:id="rId11"/>
    <p:sldId id="392" r:id="rId12"/>
    <p:sldId id="397" r:id="rId13"/>
    <p:sldId id="396" r:id="rId14"/>
    <p:sldId id="395" r:id="rId15"/>
    <p:sldId id="386" r:id="rId16"/>
    <p:sldId id="393" r:id="rId17"/>
    <p:sldId id="377" r:id="rId18"/>
    <p:sldId id="391" r:id="rId19"/>
    <p:sldId id="385" r:id="rId20"/>
    <p:sldId id="382" r:id="rId21"/>
    <p:sldId id="384" r:id="rId22"/>
    <p:sldId id="390" r:id="rId23"/>
    <p:sldId id="398" r:id="rId24"/>
    <p:sldId id="374" r:id="rId25"/>
    <p:sldId id="375" r:id="rId26"/>
    <p:sldId id="399" r:id="rId27"/>
    <p:sldId id="380" r:id="rId28"/>
    <p:sldId id="381" r:id="rId29"/>
    <p:sldId id="400"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3" d="100"/>
          <a:sy n="83" d="100"/>
        </p:scale>
        <p:origin x="74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9ED89-2E5C-4170-B3FF-D18B5BAB4093}" type="datetimeFigureOut">
              <a:rPr lang="en-US" smtClean="0"/>
              <a:t>2/25/2021</a:t>
            </a:fld>
            <a:endParaRPr 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665E1-1F26-4CA8-859B-1DB62E532EC7}" type="slidenum">
              <a:rPr lang="en-US" smtClean="0"/>
              <a:t>‹#›</a:t>
            </a:fld>
            <a:endParaRPr lang="en-US"/>
          </a:p>
        </p:txBody>
      </p:sp>
    </p:spTree>
    <p:extLst>
      <p:ext uri="{BB962C8B-B14F-4D97-AF65-F5344CB8AC3E}">
        <p14:creationId xmlns:p14="http://schemas.microsoft.com/office/powerpoint/2010/main" val="30141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sz="1200" b="0" dirty="0">
                <a:latin typeface="Calibri" panose="020F0502020204030204" pitchFamily="34" charset="0"/>
                <a:cs typeface="Calibri" panose="020F0502020204030204" pitchFamily="34" charset="0"/>
              </a:rPr>
              <a:t>This presentation</a:t>
            </a:r>
            <a:r>
              <a:rPr kumimoji="1" lang="ja-JP" altLang="en-US" sz="1200" b="0" dirty="0">
                <a:latin typeface="Calibri" panose="020F0502020204030204" pitchFamily="34" charset="0"/>
                <a:cs typeface="Calibri" panose="020F0502020204030204" pitchFamily="34" charset="0"/>
              </a:rPr>
              <a:t>／</a:t>
            </a:r>
            <a:r>
              <a:rPr kumimoji="1" lang="en-US" altLang="ja-JP" sz="1200" b="0" dirty="0">
                <a:latin typeface="Calibri" panose="020F0502020204030204" pitchFamily="34" charset="0"/>
                <a:cs typeface="Calibri" panose="020F0502020204030204" pitchFamily="34" charset="0"/>
              </a:rPr>
              <a:t> “Trial for Long-term Preservation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and Utilization of Data in Asia,”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is given by 3 speakers.</a:t>
            </a: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4578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a dataset website. You can imagine so-called digital libraries or digital collections as the target of our catalogue. </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10</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4809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Recently, it becomes common to share research data in data repositories such as </a:t>
            </a:r>
            <a:r>
              <a:rPr kumimoji="1" lang="en-US" altLang="ja-JP" dirty="0" err="1"/>
              <a:t>Figshare</a:t>
            </a:r>
            <a:r>
              <a:rPr kumimoji="1" lang="en-US" altLang="ja-JP" dirty="0"/>
              <a:t> or </a:t>
            </a:r>
            <a:r>
              <a:rPr kumimoji="1" lang="en-US" altLang="ja-JP" dirty="0" err="1"/>
              <a:t>Dataverse</a:t>
            </a:r>
            <a:r>
              <a:rPr kumimoji="1" lang="en-US" altLang="ja-JP" dirty="0"/>
              <a:t> instances. Both types of the dataset, shown in the previous and this slide, are in our scope of cataloguing.</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11</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41204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Based on the investigation of examples, </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12</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063621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we started to design a metadata model as a foundation of the Inventory Database.</a:t>
            </a:r>
          </a:p>
          <a:p>
            <a:endParaRPr 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68712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We have tried to design this model as simple as possible.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However, in reality, the datasets</a:t>
            </a:r>
            <a:r>
              <a:rPr lang="en-US" altLang="ja-JP" dirty="0"/>
              <a:t> were so diverse.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altLang="ja-JP" dirty="0"/>
              <a:t>## </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altLang="ja-JP" dirty="0"/>
              <a:t>For example, we found a dataset composed of collection of postcard images, a collection of geographical names, collection of descriptions of palm leaves, and so on.</a:t>
            </a:r>
            <a:br>
              <a:rPr lang="en-US" altLang="ja-JP" dirty="0"/>
            </a:br>
            <a:br>
              <a:rPr lang="en-US" altLang="ja-JP" dirty="0"/>
            </a:br>
            <a:r>
              <a:rPr lang="en-US" altLang="ja-JP" dirty="0"/>
              <a:t>Therefore, we modeled the components of datasets into Source Object and its description, which is called data in the slide.</a:t>
            </a:r>
          </a:p>
          <a:p>
            <a:endParaRPr lang="en-US" altLang="ja-JP" dirty="0"/>
          </a:p>
          <a:p>
            <a:endParaRPr lang="en-US" altLang="ja-JP" dirty="0"/>
          </a:p>
          <a:p>
            <a:r>
              <a:rPr lang="en-US" altLang="ja-JP" dirty="0"/>
              <a:t># which may be research data databases or data repositories </a:t>
            </a:r>
          </a:p>
          <a:p>
            <a:endParaRPr lang="en-US" altLang="ja-JP" dirty="0"/>
          </a:p>
          <a:p>
            <a:r>
              <a:rPr lang="en-US" altLang="ja-JP" dirty="0"/>
              <a:t>This model is designed to help users find and access the datasets.</a:t>
            </a:r>
          </a:p>
          <a:p>
            <a:r>
              <a:rPr lang="en-US" altLang="ja-JP" dirty="0"/>
              <a:t>So, </a:t>
            </a:r>
          </a:p>
          <a:p>
            <a:endParaRPr lang="en-US" altLang="ja-JP" dirty="0"/>
          </a:p>
          <a:p>
            <a:endParaRPr lang="en-US" altLang="ja-JP" dirty="0"/>
          </a:p>
          <a:p>
            <a:r>
              <a:rPr lang="en-US" altLang="ja-JP" dirty="0"/>
              <a:t>To catalogue each research data database, we model what we should describe.</a:t>
            </a:r>
          </a:p>
          <a:p>
            <a:r>
              <a:rPr lang="en-US" altLang="ja-JP" dirty="0"/>
              <a:t>Each inventory entry describes the Dataset mainly. We don’t require search function of databases, in other words, static files on a data repository are also our targets of cataloguing. Therefore, here, we call it Dataset instead of Database. In the following slides, we focus on two features of this data model.</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14</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34373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ja-JP" dirty="0"/>
              <a:t>To describe a digital collection of a magazine, the title or publication information of the magazines are obviously informative. </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15</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16710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altLang="ja-JP" dirty="0"/>
              <a:t>To describe a digital collection of a fieldnote, not only the information of the fieldnote, spatial information of the investigated area is essential. To describe a gazetteer, which is a collection of geographical names, sometimes it has a source book, sometimes not. If not, geographical features can be the Source Objects.</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16</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709288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Thus, in humanities, information of the existent collections or such archival contexts of the datasets is important. So, the original title, temporal and spatial coverage, or type of the Source Object are recorded. If the dataset has a complicated structure, the roughest list is the target of the cataloguing process.</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17</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280424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lang="en-US" dirty="0"/>
              <a:t>Through the investigation and discussion, we designed the model again and again, with keeping the model simple as much as possible, and, after all, we get the model shown. Then, attributes such as titles, contributors, or languages are listed for each element in this model.</a:t>
            </a:r>
            <a:br>
              <a:rPr lang="en-US" dirty="0"/>
            </a:br>
            <a:br>
              <a:rPr lang="en-US" dirty="0"/>
            </a:br>
            <a:br>
              <a:rPr lang="en-US" dirty="0"/>
            </a:br>
            <a:r>
              <a:rPr lang="en-US" dirty="0"/>
              <a:t>## Description of each record of the Source Object, which is called data here, can be written in a different language from Source Object. Building this model was important because we have to distinguish Source Object, Data, and Inventory Entry from the Dataset.</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18</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820286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From this slide, I’ll explain an example of the cataloguing process. The image is a screenshot of the anthropological database in Thailand. We recorded the dataset title in the Thai language.</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19</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65054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sz="1600" b="0" dirty="0">
                <a:latin typeface="Calibri" panose="020F0502020204030204" pitchFamily="34" charset="0"/>
                <a:cs typeface="Calibri" panose="020F0502020204030204" pitchFamily="34" charset="0"/>
              </a:rPr>
              <a:t>Shoichiro Hara (myself) will present the background</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purpose</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and overview of our activity.</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Akihiro KAMEDA will explain our database </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mainly for data model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and metadata.</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And finally, Shigeo SUGIMOTO will summarize the presentation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with mention of our future challenges.</a:t>
            </a:r>
            <a:endParaRPr kumimoji="1" lang="en-US" altLang="ja-JP" sz="1600" b="1" spc="75" dirty="0">
              <a:solidFill>
                <a:schemeClr val="tx1">
                  <a:lumMod val="75000"/>
                </a:schemeClr>
              </a:solidFill>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679730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On the translated page, they provide the title in English also. We recorded it too.</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20</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59935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Some information pieces are missing on their website, so we left them blank or asked the hosting institute to fill them if the institute was in our collaboration network.</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10844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Attributes are separated corresponding to the metadata model. Here, we recorded spatial and temporal coverage of the fieldwork materials. The language of the Source Object is English, as the fieldnotes are written in English.   </a:t>
            </a:r>
          </a:p>
          <a:p>
            <a:pPr marL="0" marR="0" lvl="0" indent="0" algn="l" defTabSz="1218987"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18987" rtl="0" eaLnBrk="1" fontAlgn="auto" latinLnBrk="0" hangingPunct="1">
              <a:lnSpc>
                <a:spcPct val="100000"/>
              </a:lnSpc>
              <a:spcBef>
                <a:spcPts val="0"/>
              </a:spcBef>
              <a:spcAft>
                <a:spcPts val="0"/>
              </a:spcAft>
              <a:buClrTx/>
              <a:buSzTx/>
              <a:buFontTx/>
              <a:buNone/>
              <a:tabLst/>
              <a:defRPr/>
            </a:pPr>
            <a:r>
              <a:rPr lang="en-US" dirty="0"/>
              <a:t>## Source Object of the digital collection of fieldwork materials is the fieldwork materials. The title of this Dataset is just the name of the researcher, but we can recognize the set of the materials, which is the target of description and digital publication.</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7430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600" dirty="0"/>
              <a:t>In terms of language diversity, each website often has information in more than one language added to the Source Object language. Our </a:t>
            </a:r>
            <a:r>
              <a:rPr kumimoji="1" lang="en-US" altLang="ja-JP" sz="1600" dirty="0" err="1"/>
              <a:t>RsDA</a:t>
            </a:r>
            <a:r>
              <a:rPr kumimoji="1" lang="en-US" altLang="ja-JP" sz="1600" dirty="0"/>
              <a:t> Inventory database records title and description information at least in English. Metadata in English helps users to retrieve and understand datasets across languages.</a:t>
            </a: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83601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a result, the metadata of each database makes up one record of our Inventory Database. We collect and hold those records as a spreadsheet.</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59039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a:t>
            </a:r>
            <a:r>
              <a:rPr kumimoji="1" lang="ja-JP" altLang="en-US" dirty="0"/>
              <a:t> </a:t>
            </a:r>
            <a:r>
              <a:rPr kumimoji="1" lang="en-US" altLang="ja-JP" dirty="0"/>
              <a:t>search</a:t>
            </a:r>
            <a:r>
              <a:rPr kumimoji="1" lang="ja-JP" altLang="en-US" dirty="0"/>
              <a:t> </a:t>
            </a:r>
            <a:r>
              <a:rPr kumimoji="1" lang="en-US" altLang="ja-JP" dirty="0"/>
              <a:t>this</a:t>
            </a:r>
            <a:r>
              <a:rPr kumimoji="1" lang="ja-JP" altLang="en-US" dirty="0"/>
              <a:t> </a:t>
            </a:r>
            <a:r>
              <a:rPr kumimoji="1" lang="en-US" altLang="ja-JP" dirty="0"/>
              <a:t>inventory</a:t>
            </a:r>
            <a:r>
              <a:rPr kumimoji="1" lang="ja-JP" altLang="en-US" dirty="0"/>
              <a:t> </a:t>
            </a:r>
            <a:r>
              <a:rPr kumimoji="1" lang="en-US" altLang="ja-JP" dirty="0"/>
              <a:t>database</a:t>
            </a:r>
            <a:r>
              <a:rPr kumimoji="1" lang="ja-JP" altLang="en-US" dirty="0"/>
              <a:t> </a:t>
            </a:r>
            <a:r>
              <a:rPr kumimoji="1" lang="en-US" altLang="ja-JP" dirty="0"/>
              <a:t>efficiently, we are building a search interface. In this demo, we filtered datasets with a keyword “map”, and from the results, we can find original dataset. Time slider for temporal information and map interface for spatial information are to be implemented.</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763959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dirty="0"/>
              <a:t>We use Google sheets to make and share inventory </a:t>
            </a:r>
            <a:r>
              <a:rPr lang="en-US" dirty="0" err="1"/>
              <a:t>entries.Following</a:t>
            </a:r>
            <a:r>
              <a:rPr lang="en-US" dirty="0"/>
              <a:t> the metadata model, we split attributes corresponding to each entity in the model, but the model was so simple that we could describe datasets information in the table structure. </a:t>
            </a:r>
          </a:p>
          <a:p>
            <a:endParaRPr lang="en-US" dirty="0"/>
          </a:p>
          <a:p>
            <a:r>
              <a:rPr lang="en-US" dirty="0"/>
              <a:t>To implement the search interface I mentioned in the previous slide, we used Vue.js for the single page application. That page calls a single JSON file, into which we integrated submitted data.</a:t>
            </a:r>
          </a:p>
          <a:p>
            <a:endParaRPr lang="en-US" dirty="0"/>
          </a:p>
          <a:p>
            <a:r>
              <a:rPr lang="en-US" dirty="0"/>
              <a:t>We don’t have and need to maintain any heavy backend system.</a:t>
            </a:r>
            <a:endParaRPr lang="en-US" sz="1600"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26</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39637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rtl="0">
              <a:spcBef>
                <a:spcPts val="0"/>
              </a:spcBef>
              <a:spcAft>
                <a:spcPts val="0"/>
              </a:spcAft>
            </a:pP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As a summary, in this project, we have been developing a platform for researchers, librarians and archivists to share knowledge and data and to enhance the longevity of research data assets across boundaries and languages in Southeast and East Asia. The inventory database which is a core product of this project is designed based on the two basic concepts – Simplicity and Diversity. And, a crucial aspect of this project is to build a network of people and their institutions in the region.</a:t>
            </a:r>
            <a:endParaRPr lang="en-US" altLang="ja-JP" b="0" dirty="0">
              <a:effectLst/>
            </a:endParaRPr>
          </a:p>
          <a:p>
            <a:br>
              <a:rPr lang="en-US" altLang="ja-JP"/>
            </a:br>
            <a:endParaRPr kumimoji="1" lang="ja-JP" altLang="en-US"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23191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rtl="0">
              <a:spcBef>
                <a:spcPts val="0"/>
              </a:spcBef>
              <a:spcAft>
                <a:spcPts val="0"/>
              </a:spcAft>
            </a:pP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In the reality we have faced several challenging issues in this project. Research data databases in the humanities are in general small, fragmented and researcher dependent. For example, once a researcher who developed a database retires the database is easily lost. It is not an easy task for libraries and archives at universities to keep the research data databases alive over time. We have learned that light-weight tools easy to use and community building for the future are crucial. We are willing to expand our collaboration network.</a:t>
            </a:r>
            <a:endParaRPr lang="en-US" altLang="ja-JP" b="0" dirty="0">
              <a:effectLst/>
            </a:endParaRPr>
          </a:p>
          <a:p>
            <a:pPr algn="just" rtl="0">
              <a:spcBef>
                <a:spcPts val="0"/>
              </a:spcBef>
              <a:spcAft>
                <a:spcPts val="0"/>
              </a:spcAft>
            </a:pPr>
            <a:br>
              <a:rPr lang="en-US" altLang="ja-JP" b="0" dirty="0">
                <a:effectLst/>
              </a:rPr>
            </a:b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Last but not least, If you have interests in joining the </a:t>
            </a:r>
            <a:r>
              <a:rPr lang="en-US" altLang="ja-JP" sz="1800" b="0" i="0" u="none" strike="noStrike" dirty="0" err="1">
                <a:solidFill>
                  <a:srgbClr val="000000"/>
                </a:solidFill>
                <a:effectLst/>
                <a:latin typeface="游明朝" panose="02020400000000000000" pitchFamily="18" charset="-128"/>
                <a:ea typeface="游明朝" panose="02020400000000000000" pitchFamily="18" charset="-128"/>
              </a:rPr>
              <a:t>RsDA</a:t>
            </a: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 project, please feel free to contact us.</a:t>
            </a:r>
            <a:endParaRPr lang="en-US" altLang="ja-JP" b="0" dirty="0">
              <a:effectLst/>
            </a:endParaRPr>
          </a:p>
          <a:p>
            <a:pPr algn="just" rtl="0">
              <a:spcBef>
                <a:spcPts val="0"/>
              </a:spcBef>
              <a:spcAft>
                <a:spcPts val="0"/>
              </a:spcAft>
            </a:pPr>
            <a:br>
              <a:rPr lang="en-US" altLang="ja-JP" b="0" dirty="0">
                <a:effectLst/>
              </a:rPr>
            </a:br>
            <a:r>
              <a:rPr lang="en-US" altLang="ja-JP" sz="1800" b="0" i="0" u="none" strike="noStrike" dirty="0">
                <a:solidFill>
                  <a:srgbClr val="000000"/>
                </a:solidFill>
                <a:effectLst/>
                <a:latin typeface="游明朝" panose="02020400000000000000" pitchFamily="18" charset="-128"/>
                <a:ea typeface="游明朝" panose="02020400000000000000" pitchFamily="18" charset="-128"/>
              </a:rPr>
              <a:t>Thank you very much for your attention.</a:t>
            </a:r>
            <a:endParaRPr lang="en-US" altLang="ja-JP" b="0" dirty="0">
              <a:effectLst/>
            </a:endParaRPr>
          </a:p>
          <a:p>
            <a:br>
              <a:rPr lang="en-US" altLang="ja-JP" dirty="0"/>
            </a:b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28</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553740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sz="1600" b="0" strike="noStrike" dirty="0">
                <a:latin typeface="Calibri" panose="020F0502020204030204" pitchFamily="34" charset="0"/>
                <a:cs typeface="Calibri" panose="020F0502020204030204" pitchFamily="34" charset="0"/>
              </a:rPr>
              <a:t>Our project is named </a:t>
            </a:r>
            <a:r>
              <a:rPr kumimoji="1" lang="ja-JP" altLang="en-US" sz="1600" b="0" strike="noStrike" dirty="0">
                <a:latin typeface="Calibri" panose="020F0502020204030204" pitchFamily="34" charset="0"/>
                <a:cs typeface="Calibri" panose="020F0502020204030204" pitchFamily="34" charset="0"/>
              </a:rPr>
              <a:t>／ </a:t>
            </a:r>
            <a:r>
              <a:rPr kumimoji="1" lang="en-US" altLang="ja-JP" sz="1600" b="0" strike="noStrike" dirty="0">
                <a:latin typeface="Calibri" panose="020F0502020204030204" pitchFamily="34" charset="0"/>
                <a:cs typeface="Calibri" panose="020F0502020204030204" pitchFamily="34" charset="0"/>
              </a:rPr>
              <a:t>Research small Data Alliance in East and Southeast Asia </a:t>
            </a:r>
            <a:r>
              <a:rPr kumimoji="1" lang="ja-JP" altLang="en-US" sz="1600" b="0" strike="noStrike" dirty="0">
                <a:latin typeface="Calibri" panose="020F0502020204030204" pitchFamily="34" charset="0"/>
                <a:cs typeface="Calibri" panose="020F0502020204030204" pitchFamily="34" charset="0"/>
              </a:rPr>
              <a:t>／ </a:t>
            </a:r>
            <a:r>
              <a:rPr kumimoji="1" lang="en-US" altLang="ja-JP" sz="1600" b="0" strike="noStrike" dirty="0">
                <a:latin typeface="Calibri" panose="020F0502020204030204" pitchFamily="34" charset="0"/>
                <a:cs typeface="Calibri" panose="020F0502020204030204" pitchFamily="34" charset="0"/>
              </a:rPr>
              <a:t>(RsDA).</a:t>
            </a:r>
          </a:p>
          <a:p>
            <a:endParaRPr kumimoji="1" lang="en-US" altLang="ja-JP" sz="1600" b="0" strike="sngStrike"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RsDA is an international collaborative project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to collect,</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preserve,</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and use</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research data assets </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in the humanities in East and Southeast Asian countries.</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This project is important </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to manage academic data assets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in the region for the future.</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And this project is hosted by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the Center for Southeast Asian Studies (CSEAS), Kyoto University</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with many international collaborators </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mainly of university institutions,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libraries,</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museums,</a:t>
            </a:r>
            <a:r>
              <a:rPr kumimoji="1" lang="ja-JP" altLang="en-US" sz="1600" b="0" dirty="0">
                <a:latin typeface="Calibri" panose="020F0502020204030204" pitchFamily="34" charset="0"/>
                <a:cs typeface="Calibri" panose="020F0502020204030204" pitchFamily="34" charset="0"/>
              </a:rPr>
              <a:t>／</a:t>
            </a:r>
            <a:r>
              <a:rPr kumimoji="1" lang="en-US" altLang="ja-JP" sz="1600" b="0" dirty="0">
                <a:latin typeface="Calibri" panose="020F0502020204030204" pitchFamily="34" charset="0"/>
                <a:cs typeface="Calibri" panose="020F0502020204030204" pitchFamily="34" charset="0"/>
              </a:rPr>
              <a:t> and archives</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by sharing knowledge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about academic data assets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and building a database of the assets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by collaboration </a:t>
            </a:r>
            <a:r>
              <a:rPr kumimoji="1" lang="ja-JP" altLang="en-US" sz="1600" b="0" dirty="0">
                <a:latin typeface="Calibri" panose="020F0502020204030204" pitchFamily="34" charset="0"/>
                <a:cs typeface="Calibri" panose="020F0502020204030204" pitchFamily="34" charset="0"/>
              </a:rPr>
              <a:t>／ </a:t>
            </a:r>
            <a:r>
              <a:rPr kumimoji="1" lang="en-US" altLang="ja-JP" sz="1600" b="0" dirty="0">
                <a:latin typeface="Calibri" panose="020F0502020204030204" pitchFamily="34" charset="0"/>
                <a:cs typeface="Calibri" panose="020F0502020204030204" pitchFamily="34" charset="0"/>
              </a:rPr>
              <a:t>among researchers, librarians, and archivists in the region.</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3</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7364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CSEAS, </a:t>
            </a:r>
            <a:r>
              <a:rPr kumimoji="1" lang="ja-JP" altLang="en-US" sz="1200" b="0" dirty="0">
                <a:latin typeface="Calibri" panose="020F0502020204030204" pitchFamily="34" charset="0"/>
                <a:cs typeface="Calibri" panose="020F0502020204030204" pitchFamily="34" charset="0"/>
              </a:rPr>
              <a:t>／</a:t>
            </a:r>
            <a:r>
              <a:rPr kumimoji="1" lang="en-US" altLang="ja-JP" sz="1200" b="0" dirty="0">
                <a:latin typeface="Calibri" panose="020F0502020204030204" pitchFamily="34" charset="0"/>
                <a:cs typeface="Calibri" panose="020F0502020204030204" pitchFamily="34" charset="0"/>
              </a:rPr>
              <a:t> Kyoto University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is the largest institute for Southeast Asian studies in Japan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and one of the world's leading research institute.</a:t>
            </a:r>
          </a:p>
          <a:p>
            <a:pPr marL="0" indent="0">
              <a:lnSpc>
                <a:spcPct val="100000"/>
              </a:lnSpc>
              <a:spcBef>
                <a:spcPts val="0"/>
              </a:spcBef>
              <a:buClr>
                <a:schemeClr val="tx1"/>
              </a:buClr>
              <a:buNone/>
            </a:pPr>
            <a:endParaRPr kumimoji="1" lang="en-US" altLang="ja-JP" sz="1200" b="0" dirty="0">
              <a:latin typeface="Calibri" panose="020F0502020204030204" pitchFamily="34" charset="0"/>
              <a:cs typeface="Calibri" panose="020F0502020204030204" pitchFamily="34" charset="0"/>
            </a:endParaRPr>
          </a:p>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CSEAS has been creating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 new paradigm in area studies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by applying advanced information technologies. </a:t>
            </a:r>
          </a:p>
          <a:p>
            <a:pPr marL="0" indent="0">
              <a:lnSpc>
                <a:spcPct val="100000"/>
              </a:lnSpc>
              <a:spcBef>
                <a:spcPts val="0"/>
              </a:spcBef>
              <a:buClr>
                <a:schemeClr val="tx1"/>
              </a:buClr>
              <a:buNone/>
            </a:pPr>
            <a:endParaRPr kumimoji="1" lang="en-US" altLang="ja-JP" sz="1200" b="0" dirty="0">
              <a:latin typeface="Calibri" panose="020F0502020204030204" pitchFamily="34" charset="0"/>
              <a:cs typeface="Calibri" panose="020F0502020204030204" pitchFamily="34" charset="0"/>
            </a:endParaRPr>
          </a:p>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We call it “Areainformatics”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and have constructed an information platform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to promote</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preserving,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publishing,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sharing,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and using data. </a:t>
            </a:r>
          </a:p>
          <a:p>
            <a:pPr marL="0" indent="0">
              <a:lnSpc>
                <a:spcPct val="100000"/>
              </a:lnSpc>
              <a:spcBef>
                <a:spcPts val="0"/>
              </a:spcBef>
              <a:buClr>
                <a:schemeClr val="tx1"/>
              </a:buClr>
              <a:buNone/>
            </a:pPr>
            <a:endParaRPr kumimoji="1" lang="en-US" altLang="ja-JP" sz="1200" b="0" dirty="0">
              <a:latin typeface="Calibri" panose="020F0502020204030204" pitchFamily="34" charset="0"/>
              <a:cs typeface="Calibri" panose="020F0502020204030204" pitchFamily="34" charset="0"/>
            </a:endParaRPr>
          </a:p>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The </a:t>
            </a:r>
            <a:r>
              <a:rPr kumimoji="1" lang="en-US" altLang="ja-JP" sz="1200" b="0" dirty="0" err="1">
                <a:latin typeface="Calibri" panose="020F0502020204030204" pitchFamily="34" charset="0"/>
                <a:cs typeface="Calibri" panose="020F0502020204030204" pitchFamily="34" charset="0"/>
              </a:rPr>
              <a:t>areainformatics</a:t>
            </a:r>
            <a:r>
              <a:rPr kumimoji="1" lang="en-US" altLang="ja-JP" sz="1200" b="0" dirty="0">
                <a:latin typeface="Calibri" panose="020F0502020204030204" pitchFamily="34" charset="0"/>
                <a:cs typeface="Calibri" panose="020F0502020204030204" pitchFamily="34" charset="0"/>
              </a:rPr>
              <a:t>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at CSEAS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has created </a:t>
            </a:r>
            <a:r>
              <a:rPr kumimoji="1" lang="ja-JP" altLang="en-US" sz="1200" b="0" dirty="0">
                <a:latin typeface="Calibri" panose="020F0502020204030204" pitchFamily="34" charset="0"/>
                <a:cs typeface="Calibri" panose="020F0502020204030204" pitchFamily="34" charset="0"/>
              </a:rPr>
              <a:t>／ </a:t>
            </a:r>
            <a:r>
              <a:rPr kumimoji="1" lang="en-US" altLang="ja-JP" sz="1200" b="0" dirty="0">
                <a:latin typeface="Calibri" panose="020F0502020204030204" pitchFamily="34" charset="0"/>
                <a:cs typeface="Calibri" panose="020F0502020204030204" pitchFamily="34" charset="0"/>
              </a:rPr>
              <a:t>databases and services,</a:t>
            </a:r>
            <a:r>
              <a:rPr kumimoji="1" lang="ja-JP" altLang="en-US" sz="1200" b="0" dirty="0">
                <a:latin typeface="Calibri" panose="020F0502020204030204" pitchFamily="34" charset="0"/>
                <a:cs typeface="Calibri" panose="020F0502020204030204" pitchFamily="34" charset="0"/>
              </a:rPr>
              <a:t>／</a:t>
            </a:r>
            <a:r>
              <a:rPr kumimoji="1" lang="en-US" altLang="ja-JP" sz="1200" b="0" dirty="0">
                <a:latin typeface="Calibri" panose="020F0502020204030204" pitchFamily="34" charset="0"/>
                <a:cs typeface="Calibri" panose="020F0502020204030204" pitchFamily="34" charset="0"/>
              </a:rPr>
              <a:t> and they are well recognized in Japan. </a:t>
            </a:r>
          </a:p>
          <a:p>
            <a:pPr marL="0" indent="0">
              <a:lnSpc>
                <a:spcPct val="100000"/>
              </a:lnSpc>
              <a:spcBef>
                <a:spcPts val="0"/>
              </a:spcBef>
              <a:buClr>
                <a:schemeClr val="tx1"/>
              </a:buClr>
              <a:buNone/>
            </a:pPr>
            <a:endParaRPr kumimoji="1" lang="en-US" altLang="ja-JP" sz="1200" b="0" dirty="0">
              <a:latin typeface="Calibri" panose="020F0502020204030204" pitchFamily="34" charset="0"/>
              <a:cs typeface="Calibri" panose="020F0502020204030204" pitchFamily="34" charset="0"/>
            </a:endParaRPr>
          </a:p>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Then, we started international collaboration</a:t>
            </a:r>
            <a:r>
              <a:rPr kumimoji="1" lang="ja-JP" altLang="en-US" sz="1200" b="0" dirty="0">
                <a:latin typeface="Calibri" panose="020F0502020204030204" pitchFamily="34" charset="0"/>
                <a:cs typeface="Calibri" panose="020F0502020204030204" pitchFamily="34" charset="0"/>
              </a:rPr>
              <a:t>／</a:t>
            </a:r>
            <a:r>
              <a:rPr kumimoji="1" lang="en-US" altLang="ja-JP" sz="1200" b="0" dirty="0">
                <a:latin typeface="Calibri" panose="020F0502020204030204" pitchFamily="34" charset="0"/>
                <a:cs typeface="Calibri" panose="020F0502020204030204" pitchFamily="34" charset="0"/>
              </a:rPr>
              <a:t> to share research data assets. </a:t>
            </a:r>
          </a:p>
          <a:p>
            <a:pPr marL="0" indent="0">
              <a:lnSpc>
                <a:spcPct val="100000"/>
              </a:lnSpc>
              <a:spcBef>
                <a:spcPts val="0"/>
              </a:spcBef>
              <a:buClr>
                <a:schemeClr val="tx1"/>
              </a:buClr>
              <a:buNone/>
            </a:pPr>
            <a:endParaRPr kumimoji="1" lang="en-US" altLang="ja-JP" sz="1200" b="0" dirty="0">
              <a:latin typeface="Calibri" panose="020F0502020204030204" pitchFamily="34" charset="0"/>
              <a:cs typeface="Calibri" panose="020F0502020204030204" pitchFamily="34" charset="0"/>
            </a:endParaRPr>
          </a:p>
          <a:p>
            <a:pPr marL="0" indent="0">
              <a:lnSpc>
                <a:spcPct val="100000"/>
              </a:lnSpc>
              <a:spcBef>
                <a:spcPts val="0"/>
              </a:spcBef>
              <a:buClr>
                <a:schemeClr val="tx1"/>
              </a:buClr>
              <a:buNone/>
            </a:pPr>
            <a:r>
              <a:rPr kumimoji="1" lang="en-US" altLang="ja-JP" sz="1200" b="0" dirty="0">
                <a:latin typeface="Calibri" panose="020F0502020204030204" pitchFamily="34" charset="0"/>
                <a:cs typeface="Calibri" panose="020F0502020204030204" pitchFamily="34" charset="0"/>
              </a:rPr>
              <a:t>RsDA is one of its trials.</a:t>
            </a:r>
            <a:endParaRPr lang="en-US" altLang="ja-JP" sz="1200" b="0" dirty="0">
              <a:solidFill>
                <a:schemeClr val="tx1">
                  <a:lumMod val="50000"/>
                </a:schemeClr>
              </a:solidFill>
              <a:latin typeface="Calibri" panose="020F0502020204030204" pitchFamily="34" charset="0"/>
              <a:cs typeface="Calibri" panose="020F0502020204030204" pitchFamily="34" charset="0"/>
            </a:endParaRPr>
          </a:p>
          <a:p>
            <a:pPr marL="0" marR="0" lvl="0" indent="0" algn="l" defTabSz="1218987" rtl="0" eaLnBrk="1" fontAlgn="auto" latinLnBrk="0" hangingPunct="1">
              <a:lnSpc>
                <a:spcPct val="100000"/>
              </a:lnSpc>
              <a:spcBef>
                <a:spcPts val="0"/>
              </a:spcBef>
              <a:spcAft>
                <a:spcPts val="0"/>
              </a:spcAft>
              <a:buClr>
                <a:schemeClr val="tx1"/>
              </a:buClr>
              <a:buSzTx/>
              <a:buFontTx/>
              <a:buNone/>
              <a:tabLst/>
              <a:defRPr/>
            </a:pPr>
            <a:endParaRPr lang="en-US" altLang="ja-JP" sz="1200" dirty="0">
              <a:solidFill>
                <a:schemeClr val="tx1">
                  <a:lumMod val="50000"/>
                </a:schemeClr>
              </a:solidFill>
              <a:latin typeface="Calibri" panose="020F0502020204030204" pitchFamily="34" charset="0"/>
              <a:cs typeface="Times New Roman" pitchFamily="18" charset="0"/>
            </a:endParaRPr>
          </a:p>
          <a:p>
            <a:pPr marL="0" marR="0" lvl="0" indent="0" algn="l" defTabSz="1218987" rtl="0" eaLnBrk="1" fontAlgn="auto" latinLnBrk="0" hangingPunct="1">
              <a:lnSpc>
                <a:spcPct val="100000"/>
              </a:lnSpc>
              <a:spcBef>
                <a:spcPts val="0"/>
              </a:spcBef>
              <a:spcAft>
                <a:spcPts val="0"/>
              </a:spcAft>
              <a:buClr>
                <a:schemeClr val="tx1"/>
              </a:buClr>
              <a:buSzTx/>
              <a:buFontTx/>
              <a:buNone/>
              <a:tabLst/>
              <a:defRPr/>
            </a:pPr>
            <a:endParaRPr lang="en-US" altLang="ja-JP" sz="1200" dirty="0">
              <a:solidFill>
                <a:schemeClr val="tx1">
                  <a:lumMod val="50000"/>
                </a:schemeClr>
              </a:solidFill>
              <a:latin typeface="Calibri" panose="020F0502020204030204" pitchFamily="34" charset="0"/>
              <a:cs typeface="Times New Roman" pitchFamily="18" charset="0"/>
            </a:endParaRPr>
          </a:p>
          <a:p>
            <a:pPr marL="0" marR="0" lvl="0" indent="0" algn="l" defTabSz="1218987" rtl="0" eaLnBrk="1" fontAlgn="auto" latinLnBrk="0" hangingPunct="1">
              <a:lnSpc>
                <a:spcPct val="100000"/>
              </a:lnSpc>
              <a:spcBef>
                <a:spcPts val="0"/>
              </a:spcBef>
              <a:spcAft>
                <a:spcPts val="0"/>
              </a:spcAft>
              <a:buClr>
                <a:schemeClr val="tx1"/>
              </a:buClr>
              <a:buSzTx/>
              <a:buFontTx/>
              <a:buNone/>
              <a:tabLst/>
              <a:defRPr/>
            </a:pPr>
            <a:endParaRPr lang="en-US" altLang="ja-JP" sz="1200" dirty="0">
              <a:solidFill>
                <a:schemeClr val="tx1">
                  <a:lumMod val="50000"/>
                </a:schemeClr>
              </a:solidFill>
              <a:latin typeface="Calibri" panose="020F0502020204030204" pitchFamily="34" charset="0"/>
              <a:cs typeface="Times New Roman" pitchFamily="18" charset="0"/>
            </a:endParaRPr>
          </a:p>
          <a:p>
            <a:pPr marL="0" indent="0">
              <a:lnSpc>
                <a:spcPct val="100000"/>
              </a:lnSpc>
              <a:spcBef>
                <a:spcPts val="0"/>
              </a:spcBef>
              <a:buClr>
                <a:schemeClr val="tx1"/>
              </a:buClr>
              <a:buNone/>
            </a:pPr>
            <a:endParaRPr lang="en-US" altLang="ja-JP" sz="1200" dirty="0">
              <a:solidFill>
                <a:schemeClr val="tx1">
                  <a:lumMod val="50000"/>
                </a:schemeClr>
              </a:solidFill>
              <a:latin typeface="Calibri" panose="020F0502020204030204" pitchFamily="34" charset="0"/>
              <a:cs typeface="Times New Roman" pitchFamily="18" charset="0"/>
            </a:endParaRPr>
          </a:p>
          <a:p>
            <a:pPr marL="0" indent="0">
              <a:lnSpc>
                <a:spcPct val="100000"/>
              </a:lnSpc>
              <a:spcBef>
                <a:spcPts val="0"/>
              </a:spcBef>
              <a:buClr>
                <a:schemeClr val="tx1"/>
              </a:buClr>
              <a:buNone/>
            </a:pPr>
            <a:endParaRPr kumimoji="1" lang="ja-JP" altLang="en-US" sz="1200" dirty="0">
              <a:latin typeface="Calibri" panose="020F0502020204030204" pitchFamily="34" charset="0"/>
              <a:cs typeface="Calibri" panose="020F0502020204030204" pitchFamily="34" charset="0"/>
            </a:endParaRP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4</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5349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177800" indent="-177800" algn="just">
              <a:lnSpc>
                <a:spcPts val="2500"/>
              </a:lnSpc>
              <a:spcBef>
                <a:spcPts val="600"/>
              </a:spcBef>
              <a:buSzPct val="70000"/>
              <a:buNone/>
            </a:pPr>
            <a:r>
              <a:rPr lang="en-US" altLang="ja-JP" sz="1600" b="0" dirty="0">
                <a:solidFill>
                  <a:schemeClr val="tx1">
                    <a:lumMod val="50000"/>
                  </a:schemeClr>
                </a:solidFill>
                <a:latin typeface="Calibri" panose="020F0502020204030204" pitchFamily="34" charset="0"/>
                <a:cs typeface="Calibri" panose="020F0502020204030204" pitchFamily="34" charset="0"/>
              </a:rPr>
              <a:t>RsDA is an international collaborative activity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to share local needs and seeds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for</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digital archiving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and preservation of scholarly assets,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and to discuss ideas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to develop a human network,</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and to promote collaboration in the region. </a:t>
            </a:r>
          </a:p>
          <a:p>
            <a:pPr marL="177800" indent="-177800" algn="just">
              <a:lnSpc>
                <a:spcPts val="2500"/>
              </a:lnSpc>
              <a:spcBef>
                <a:spcPts val="600"/>
              </a:spcBef>
              <a:buSzPct val="70000"/>
              <a:buNone/>
            </a:pPr>
            <a:endParaRPr lang="en-US" altLang="ja-JP" sz="1600" b="0" dirty="0">
              <a:solidFill>
                <a:schemeClr val="tx1">
                  <a:lumMod val="50000"/>
                </a:schemeClr>
              </a:solidFill>
              <a:latin typeface="Calibri" panose="020F0502020204030204" pitchFamily="34" charset="0"/>
              <a:cs typeface="Calibri" panose="020F0502020204030204" pitchFamily="34" charset="0"/>
            </a:endParaRPr>
          </a:p>
          <a:p>
            <a:pPr marL="177800" indent="-177800" algn="just">
              <a:lnSpc>
                <a:spcPts val="2500"/>
              </a:lnSpc>
              <a:spcBef>
                <a:spcPts val="600"/>
              </a:spcBef>
              <a:buSzPct val="70000"/>
              <a:buNone/>
            </a:pPr>
            <a:r>
              <a:rPr lang="en-US" altLang="ja-JP" sz="1600" b="0" dirty="0">
                <a:solidFill>
                  <a:schemeClr val="tx1">
                    <a:lumMod val="50000"/>
                  </a:schemeClr>
                </a:solidFill>
                <a:latin typeface="Calibri" panose="020F0502020204030204" pitchFamily="34" charset="0"/>
                <a:cs typeface="Calibri" panose="020F0502020204030204" pitchFamily="34" charset="0"/>
              </a:rPr>
              <a:t>The main aims of RsDA are:</a:t>
            </a:r>
          </a:p>
          <a:p>
            <a:pPr marL="628650" indent="-266700" algn="just">
              <a:lnSpc>
                <a:spcPct val="100000"/>
              </a:lnSpc>
              <a:spcBef>
                <a:spcPts val="600"/>
              </a:spcBef>
              <a:buFont typeface="+mj-lt"/>
              <a:buAutoNum type="arabicPeriod"/>
            </a:pPr>
            <a:r>
              <a:rPr lang="en-US" altLang="ja-JP" sz="1600" b="0" dirty="0">
                <a:solidFill>
                  <a:schemeClr val="tx1">
                    <a:lumMod val="50000"/>
                  </a:schemeClr>
                </a:solidFill>
                <a:latin typeface="Calibri" panose="020F0502020204030204" pitchFamily="34" charset="0"/>
                <a:cs typeface="Calibri" panose="020F0502020204030204" pitchFamily="34" charset="0"/>
              </a:rPr>
              <a:t>To understand and share the current circumstances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about academic digital assets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of academic institutes and memory institutions</a:t>
            </a:r>
            <a:r>
              <a:rPr lang="ja-JP" altLang="en-US" sz="1600" b="0" dirty="0">
                <a:solidFill>
                  <a:schemeClr val="tx1">
                    <a:lumMod val="50000"/>
                  </a:schemeClr>
                </a:solidFill>
                <a:latin typeface="Calibri" panose="020F0502020204030204" pitchFamily="34" charset="0"/>
                <a:cs typeface="Calibri" panose="020F0502020204030204" pitchFamily="34" charset="0"/>
              </a:rPr>
              <a:t>　／ </a:t>
            </a:r>
            <a:r>
              <a:rPr lang="en-US" altLang="ja-JP" sz="1600" b="0" dirty="0">
                <a:solidFill>
                  <a:schemeClr val="tx1">
                    <a:lumMod val="50000"/>
                  </a:schemeClr>
                </a:solidFill>
                <a:latin typeface="Calibri" panose="020F0502020204030204" pitchFamily="34" charset="0"/>
                <a:cs typeface="Calibri" panose="020F0502020204030204" pitchFamily="34" charset="0"/>
              </a:rPr>
              <a:t>in East and Southeast Asia. </a:t>
            </a:r>
          </a:p>
          <a:p>
            <a:pPr marL="628650" indent="-266700" algn="just">
              <a:lnSpc>
                <a:spcPct val="100000"/>
              </a:lnSpc>
              <a:spcBef>
                <a:spcPts val="600"/>
              </a:spcBef>
              <a:buFont typeface="+mj-lt"/>
              <a:buAutoNum type="arabicPeriod"/>
            </a:pPr>
            <a:r>
              <a:rPr lang="en-US" altLang="ja-JP" sz="1600" b="0" dirty="0">
                <a:solidFill>
                  <a:schemeClr val="tx1">
                    <a:lumMod val="50000"/>
                  </a:schemeClr>
                </a:solidFill>
                <a:latin typeface="Calibri" panose="020F0502020204030204" pitchFamily="34" charset="0"/>
                <a:cs typeface="Calibri" panose="020F0502020204030204" pitchFamily="34" charset="0"/>
              </a:rPr>
              <a:t>To provide opportunities for the members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to exchange and share thoughts,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views and ideas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about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how we should deal with resource sharing.  </a:t>
            </a:r>
            <a:r>
              <a:rPr lang="ja-JP" altLang="en-US" sz="1600" b="0" strike="sngStrike" dirty="0">
                <a:solidFill>
                  <a:schemeClr val="tx1">
                    <a:lumMod val="50000"/>
                  </a:schemeClr>
                </a:solidFill>
                <a:latin typeface="Calibri" panose="020F0502020204030204" pitchFamily="34" charset="0"/>
                <a:cs typeface="Calibri" panose="020F0502020204030204" pitchFamily="34" charset="0"/>
              </a:rPr>
              <a:t>／ </a:t>
            </a:r>
            <a:r>
              <a:rPr lang="en-US" altLang="ja-JP" sz="1600" b="0" strike="sngStrike" dirty="0">
                <a:solidFill>
                  <a:schemeClr val="tx1">
                    <a:lumMod val="50000"/>
                  </a:schemeClr>
                </a:solidFill>
                <a:latin typeface="Calibri" panose="020F0502020204030204" pitchFamily="34" charset="0"/>
                <a:cs typeface="Calibri" panose="020F0502020204030204" pitchFamily="34" charset="0"/>
              </a:rPr>
              <a:t>and digital asset preservation,</a:t>
            </a:r>
            <a:r>
              <a:rPr lang="ja-JP" altLang="en-US" sz="1600" b="0" strike="sngStrike" dirty="0">
                <a:solidFill>
                  <a:schemeClr val="tx1">
                    <a:lumMod val="50000"/>
                  </a:schemeClr>
                </a:solidFill>
                <a:latin typeface="Calibri" panose="020F0502020204030204" pitchFamily="34" charset="0"/>
                <a:cs typeface="Calibri" panose="020F0502020204030204" pitchFamily="34" charset="0"/>
              </a:rPr>
              <a:t>／／</a:t>
            </a:r>
            <a:r>
              <a:rPr lang="en-US" altLang="ja-JP" sz="1600" b="0" strike="sngStrike" dirty="0">
                <a:solidFill>
                  <a:schemeClr val="tx1">
                    <a:lumMod val="50000"/>
                  </a:schemeClr>
                </a:solidFill>
                <a:latin typeface="Calibri" panose="020F0502020204030204" pitchFamily="34" charset="0"/>
                <a:cs typeface="Calibri" panose="020F0502020204030204" pitchFamily="34" charset="0"/>
              </a:rPr>
              <a:t> what kind of technology will be available, </a:t>
            </a:r>
            <a:r>
              <a:rPr lang="ja-JP" altLang="en-US" sz="1600" b="0" strike="sngStrike" dirty="0">
                <a:solidFill>
                  <a:schemeClr val="tx1">
                    <a:lumMod val="50000"/>
                  </a:schemeClr>
                </a:solidFill>
                <a:latin typeface="Calibri" panose="020F0502020204030204" pitchFamily="34" charset="0"/>
                <a:cs typeface="Calibri" panose="020F0502020204030204" pitchFamily="34" charset="0"/>
              </a:rPr>
              <a:t>／／ </a:t>
            </a:r>
            <a:r>
              <a:rPr lang="en-US" altLang="ja-JP" sz="1600" b="0" strike="sngStrike" dirty="0">
                <a:solidFill>
                  <a:schemeClr val="tx1">
                    <a:lumMod val="50000"/>
                  </a:schemeClr>
                </a:solidFill>
                <a:latin typeface="Calibri" panose="020F0502020204030204" pitchFamily="34" charset="0"/>
                <a:cs typeface="Calibri" panose="020F0502020204030204" pitchFamily="34" charset="0"/>
              </a:rPr>
              <a:t>and who should be contributors to this issue </a:t>
            </a:r>
          </a:p>
          <a:p>
            <a:pPr marL="628650" indent="-266700" algn="just">
              <a:lnSpc>
                <a:spcPct val="100000"/>
              </a:lnSpc>
              <a:spcBef>
                <a:spcPts val="600"/>
              </a:spcBef>
              <a:buFont typeface="+mj-lt"/>
              <a:buAutoNum type="arabicPeriod"/>
            </a:pPr>
            <a:r>
              <a:rPr lang="en-US" altLang="ja-JP" sz="1600" b="0" dirty="0">
                <a:solidFill>
                  <a:schemeClr val="tx1">
                    <a:lumMod val="50000"/>
                  </a:schemeClr>
                </a:solidFill>
                <a:latin typeface="Calibri" panose="020F0502020204030204" pitchFamily="34" charset="0"/>
                <a:cs typeface="Calibri" panose="020F0502020204030204" pitchFamily="34" charset="0"/>
              </a:rPr>
              <a:t>To discuss practical approaches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to build a network for collaboration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rather than presentation of papers</a:t>
            </a:r>
          </a:p>
          <a:p>
            <a:pPr marL="628650" indent="-266700" algn="just">
              <a:lnSpc>
                <a:spcPct val="100000"/>
              </a:lnSpc>
              <a:spcBef>
                <a:spcPts val="600"/>
              </a:spcBef>
              <a:buFont typeface="+mj-lt"/>
              <a:buAutoNum type="arabicPeriod"/>
            </a:pPr>
            <a:r>
              <a:rPr lang="en-US" altLang="ja-JP" sz="1600" b="0" dirty="0">
                <a:solidFill>
                  <a:schemeClr val="tx1">
                    <a:lumMod val="50000"/>
                  </a:schemeClr>
                </a:solidFill>
                <a:latin typeface="Calibri" panose="020F0502020204030204" pitchFamily="34" charset="0"/>
                <a:cs typeface="Calibri" panose="020F0502020204030204" pitchFamily="34" charset="0"/>
              </a:rPr>
              <a:t>To develop information tools </a:t>
            </a:r>
            <a:r>
              <a:rPr lang="ja-JP" altLang="en-US" sz="1600" b="0" dirty="0">
                <a:solidFill>
                  <a:schemeClr val="tx1">
                    <a:lumMod val="50000"/>
                  </a:schemeClr>
                </a:solidFill>
                <a:latin typeface="Calibri" panose="020F0502020204030204" pitchFamily="34" charset="0"/>
                <a:cs typeface="Calibri" panose="020F0502020204030204" pitchFamily="34" charset="0"/>
              </a:rPr>
              <a:t>／ </a:t>
            </a:r>
            <a:r>
              <a:rPr lang="en-US" altLang="ja-JP" sz="1600" b="0" dirty="0">
                <a:solidFill>
                  <a:schemeClr val="tx1">
                    <a:lumMod val="50000"/>
                  </a:schemeClr>
                </a:solidFill>
                <a:latin typeface="Calibri" panose="020F0502020204030204" pitchFamily="34" charset="0"/>
                <a:cs typeface="Calibri" panose="020F0502020204030204" pitchFamily="34" charset="0"/>
              </a:rPr>
              <a:t>to try or evaluate discussions  </a:t>
            </a: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5</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3836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dirty="0"/>
              <a:t>This slide shows the RsDA members.</a:t>
            </a:r>
          </a:p>
          <a:p>
            <a:endParaRPr kumimoji="1" lang="en-US" altLang="ja-JP" dirty="0"/>
          </a:p>
          <a:p>
            <a:r>
              <a:rPr kumimoji="1" lang="en-US" altLang="ja-JP" dirty="0"/>
              <a:t>Currently, 18 research institutes, university libraries, museums, and archives from 9 countries.</a:t>
            </a:r>
          </a:p>
          <a:p>
            <a:endParaRPr kumimoji="1" lang="en-US" altLang="ja-JP" dirty="0"/>
          </a:p>
          <a:p>
            <a:r>
              <a:rPr kumimoji="1" lang="en-US" altLang="ja-JP" dirty="0"/>
              <a:t>We had some experiences in collaborative activities. For example, I have collaborated </a:t>
            </a:r>
            <a:r>
              <a:rPr kumimoji="1" lang="ja-JP" altLang="en-US" dirty="0"/>
              <a:t>／ </a:t>
            </a:r>
            <a:r>
              <a:rPr kumimoji="1" lang="en-US" altLang="ja-JP" dirty="0"/>
              <a:t>to create “Palm Leaves Manuscript Database” with Thai colleagues.</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0128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dirty="0">
                <a:latin typeface="Calibri" panose="020F0502020204030204" pitchFamily="34" charset="0"/>
                <a:cs typeface="Calibri" panose="020F0502020204030204" pitchFamily="34" charset="0"/>
              </a:rPr>
              <a:t>We have organized international workshop 5 times.  </a:t>
            </a:r>
          </a:p>
          <a:p>
            <a:endParaRPr kumimoji="1" lang="en-US" altLang="ja-JP" dirty="0">
              <a:latin typeface="Calibri" panose="020F0502020204030204" pitchFamily="34" charset="0"/>
              <a:cs typeface="Calibri" panose="020F0502020204030204" pitchFamily="34" charset="0"/>
            </a:endParaRPr>
          </a:p>
          <a:p>
            <a:r>
              <a:rPr kumimoji="1" lang="en-US" altLang="ja-JP" dirty="0">
                <a:latin typeface="Calibri" panose="020F0502020204030204" pitchFamily="34" charset="0"/>
                <a:cs typeface="Calibri" panose="020F0502020204030204" pitchFamily="34" charset="0"/>
              </a:rPr>
              <a:t>The kick-Off workshop was in 2016 in Bangkok.</a:t>
            </a:r>
          </a:p>
          <a:p>
            <a:endParaRPr kumimoji="1" lang="en-US" altLang="ja-JP" dirty="0">
              <a:latin typeface="Calibri" panose="020F0502020204030204" pitchFamily="34" charset="0"/>
              <a:cs typeface="Calibri" panose="020F0502020204030204" pitchFamily="34" charset="0"/>
            </a:endParaRPr>
          </a:p>
          <a:p>
            <a:r>
              <a:rPr kumimoji="1" lang="en-US" altLang="ja-JP" dirty="0">
                <a:latin typeface="Calibri" panose="020F0502020204030204" pitchFamily="34" charset="0"/>
                <a:cs typeface="Calibri" panose="020F0502020204030204" pitchFamily="34" charset="0"/>
              </a:rPr>
              <a:t>The second meeting was in 2017 </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cs typeface="Calibri" panose="020F0502020204030204" pitchFamily="34" charset="0"/>
              </a:rPr>
              <a:t>as a part of International Conference on Digital Preservation (</a:t>
            </a:r>
            <a:r>
              <a:rPr kumimoji="1" lang="en-US" altLang="ja-JP" dirty="0" err="1">
                <a:latin typeface="Calibri" panose="020F0502020204030204" pitchFamily="34" charset="0"/>
                <a:cs typeface="Calibri" panose="020F0502020204030204" pitchFamily="34" charset="0"/>
              </a:rPr>
              <a:t>iPRES</a:t>
            </a:r>
            <a:r>
              <a:rPr kumimoji="1" lang="en-US" altLang="ja-JP" dirty="0">
                <a:latin typeface="Calibri" panose="020F0502020204030204" pitchFamily="34" charset="0"/>
                <a:cs typeface="Calibri" panose="020F0502020204030204" pitchFamily="34" charset="0"/>
              </a:rPr>
              <a:t>) 2017 at Kyoto University.</a:t>
            </a:r>
          </a:p>
          <a:p>
            <a:endParaRPr kumimoji="1" lang="en-US" altLang="ja-JP" dirty="0">
              <a:latin typeface="Calibri" panose="020F0502020204030204" pitchFamily="34" charset="0"/>
              <a:cs typeface="Calibri" panose="020F0502020204030204" pitchFamily="34" charset="0"/>
            </a:endParaRPr>
          </a:p>
          <a:p>
            <a:r>
              <a:rPr kumimoji="1" lang="en-US" altLang="ja-JP" dirty="0">
                <a:latin typeface="Calibri" panose="020F0502020204030204" pitchFamily="34" charset="0"/>
                <a:cs typeface="Calibri" panose="020F0502020204030204" pitchFamily="34" charset="0"/>
              </a:rPr>
              <a:t>After iPRES2017, RsDA workshops were held annually </a:t>
            </a:r>
            <a:r>
              <a:rPr kumimoji="1" lang="ja-JP" altLang="en-US" dirty="0">
                <a:latin typeface="Calibri" panose="020F0502020204030204" pitchFamily="34" charset="0"/>
                <a:cs typeface="Calibri" panose="020F0502020204030204" pitchFamily="34" charset="0"/>
              </a:rPr>
              <a:t>／ </a:t>
            </a:r>
            <a:r>
              <a:rPr kumimoji="1" lang="en-US" altLang="ja-JP" dirty="0">
                <a:latin typeface="Calibri" panose="020F0502020204030204" pitchFamily="34" charset="0"/>
                <a:cs typeface="Calibri" panose="020F0502020204030204" pitchFamily="34" charset="0"/>
              </a:rPr>
              <a:t>hosted by member institutes.</a:t>
            </a:r>
          </a:p>
        </p:txBody>
      </p:sp>
      <p:sp>
        <p:nvSpPr>
          <p:cNvPr id="4" name="スライド番号プレースホルダー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7</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449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dirty="0"/>
              <a:t>Through discussions</a:t>
            </a:r>
            <a:r>
              <a:rPr kumimoji="1" lang="ja-JP" altLang="en-US" dirty="0"/>
              <a:t>／</a:t>
            </a:r>
            <a:r>
              <a:rPr kumimoji="1" lang="en-US" altLang="ja-JP" dirty="0"/>
              <a:t>, we realized some overlapping efforts among participants</a:t>
            </a:r>
            <a:r>
              <a:rPr kumimoji="1" lang="ja-JP" altLang="en-US" dirty="0"/>
              <a:t>／</a:t>
            </a:r>
            <a:r>
              <a:rPr kumimoji="1" lang="en-US" altLang="ja-JP" dirty="0"/>
              <a:t>, such as very similar databases. </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dirty="0"/>
              <a:t>We also agreed </a:t>
            </a:r>
            <a:r>
              <a:rPr kumimoji="1" lang="ja-JP" altLang="en-US" dirty="0"/>
              <a:t>／ </a:t>
            </a:r>
            <a:r>
              <a:rPr kumimoji="1" lang="en-US" altLang="ja-JP" dirty="0"/>
              <a:t>that </a:t>
            </a:r>
            <a:r>
              <a:rPr kumimoji="1" lang="ja-JP" altLang="en-US" dirty="0"/>
              <a:t>／ </a:t>
            </a:r>
            <a:r>
              <a:rPr kumimoji="1" lang="en-US" altLang="ja-JP" dirty="0"/>
              <a:t>we don’t know </a:t>
            </a:r>
            <a:r>
              <a:rPr kumimoji="1" lang="ja-JP" altLang="en-US" dirty="0"/>
              <a:t>／ </a:t>
            </a:r>
            <a:r>
              <a:rPr kumimoji="1" lang="en-US" altLang="ja-JP" dirty="0"/>
              <a:t>what kind of digital assets we have. </a:t>
            </a:r>
          </a:p>
          <a:p>
            <a:pPr marL="0" marR="0" lvl="0" indent="0" algn="l" defTabSz="1218987"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trike="noStrike" dirty="0">
                <a:latin typeface="Calibri" panose="020F0502020204030204" pitchFamily="34" charset="0"/>
                <a:cs typeface="Calibri" panose="020F0502020204030204" pitchFamily="34" charset="0"/>
              </a:rPr>
              <a:t>In the workshops, we agree </a:t>
            </a:r>
            <a:r>
              <a:rPr kumimoji="1" lang="ja-JP" altLang="en-US" strike="noStrike" dirty="0">
                <a:latin typeface="Calibri" panose="020F0502020204030204" pitchFamily="34" charset="0"/>
                <a:cs typeface="Calibri" panose="020F0502020204030204" pitchFamily="34" charset="0"/>
              </a:rPr>
              <a:t>／ </a:t>
            </a:r>
            <a:r>
              <a:rPr kumimoji="1" lang="en-US" altLang="ja-JP" strike="noStrike" dirty="0">
                <a:latin typeface="Calibri" panose="020F0502020204030204" pitchFamily="34" charset="0"/>
                <a:cs typeface="Calibri" panose="020F0502020204030204" pitchFamily="34" charset="0"/>
              </a:rPr>
              <a:t>to d</a:t>
            </a:r>
            <a:r>
              <a:rPr kumimoji="1" lang="en-US" altLang="ja-JP" strike="noStrike" dirty="0"/>
              <a:t>evelop </a:t>
            </a:r>
            <a:r>
              <a:rPr kumimoji="1" lang="en-US" altLang="ja-JP" dirty="0"/>
              <a:t>“Inventory Database,” as a tool </a:t>
            </a:r>
            <a:r>
              <a:rPr kumimoji="1" lang="ja-JP" altLang="en-US" dirty="0"/>
              <a:t>／ </a:t>
            </a:r>
            <a:r>
              <a:rPr kumimoji="1" lang="en-US" altLang="ja-JP" dirty="0"/>
              <a:t>to find and share digital research assets.</a:t>
            </a:r>
          </a:p>
          <a:p>
            <a:endParaRPr kumimoji="1" lang="en-US" altLang="ja-JP" dirty="0"/>
          </a:p>
          <a:p>
            <a:r>
              <a:rPr kumimoji="1" lang="en-US" altLang="ja-JP" dirty="0"/>
              <a:t>This slide shows the overview of our Inventory Database. </a:t>
            </a:r>
          </a:p>
          <a:p>
            <a:endParaRPr kumimoji="1" lang="en-US" altLang="ja-JP" dirty="0"/>
          </a:p>
          <a:p>
            <a:r>
              <a:rPr kumimoji="1" lang="en-US" altLang="ja-JP" dirty="0"/>
              <a:t>Member institutes create digitize assets </a:t>
            </a:r>
            <a:r>
              <a:rPr kumimoji="1" lang="ja-JP" altLang="en-US" dirty="0"/>
              <a:t>／ </a:t>
            </a:r>
            <a:r>
              <a:rPr kumimoji="1" lang="en-US" altLang="ja-JP" dirty="0"/>
              <a:t>and publish them through library systems, institution’s databases, or homepages.</a:t>
            </a:r>
          </a:p>
          <a:p>
            <a:endParaRPr kumimoji="1" lang="en-US" altLang="ja-JP" dirty="0"/>
          </a:p>
          <a:p>
            <a:r>
              <a:rPr kumimoji="1" lang="en-US" altLang="ja-JP" dirty="0"/>
              <a:t>CSEAS offers MyDatabase </a:t>
            </a:r>
            <a:r>
              <a:rPr kumimoji="1" lang="ja-JP" altLang="en-US" dirty="0"/>
              <a:t>／ </a:t>
            </a:r>
            <a:r>
              <a:rPr kumimoji="1" lang="en-US" altLang="ja-JP" dirty="0"/>
              <a:t>for individual researchers </a:t>
            </a:r>
            <a:r>
              <a:rPr kumimoji="1" lang="ja-JP" altLang="en-US" dirty="0"/>
              <a:t>／ </a:t>
            </a:r>
            <a:r>
              <a:rPr kumimoji="1" lang="en-US" altLang="ja-JP" dirty="0"/>
              <a:t>to facilitate data publications. </a:t>
            </a:r>
          </a:p>
          <a:p>
            <a:endParaRPr kumimoji="1" lang="en-US" altLang="ja-JP" dirty="0"/>
          </a:p>
          <a:p>
            <a:r>
              <a:rPr kumimoji="1" lang="en-US" altLang="ja-JP" dirty="0"/>
              <a:t>The Inventory Database is a collection of metadata </a:t>
            </a:r>
            <a:r>
              <a:rPr kumimoji="1" lang="ja-JP" altLang="en-US" dirty="0"/>
              <a:t>／ </a:t>
            </a:r>
            <a:r>
              <a:rPr kumimoji="1" lang="en-US" altLang="ja-JP" dirty="0"/>
              <a:t>to help users access digital assets. </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8</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01642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en-US" altLang="ja-JP" sz="1600" b="0" dirty="0">
                <a:latin typeface="Calibri" panose="020F0502020204030204" pitchFamily="34" charset="0"/>
                <a:cs typeface="Calibri" panose="020F0502020204030204" pitchFamily="34" charset="0"/>
              </a:rPr>
              <a:t>I’m Akihiro Kameda, I will explain the inventory database. </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To build our inventory database, we collected information from each database. In many cases, research data databases are hosted by institutions such as universities or libraries, where librarians or archivists develop the system and maintain them. Those research data databases may be created by institutes or individual researchers. </a:t>
            </a:r>
          </a:p>
          <a:p>
            <a:endParaRPr kumimoji="1" lang="en-US" altLang="ja-JP" sz="1600" b="0" dirty="0">
              <a:latin typeface="Calibri" panose="020F0502020204030204" pitchFamily="34" charset="0"/>
              <a:cs typeface="Calibri" panose="020F0502020204030204" pitchFamily="34" charset="0"/>
            </a:endParaRPr>
          </a:p>
          <a:p>
            <a:r>
              <a:rPr kumimoji="1" lang="en-US" altLang="ja-JP" sz="1600" b="0" dirty="0">
                <a:latin typeface="Calibri" panose="020F0502020204030204" pitchFamily="34" charset="0"/>
                <a:cs typeface="Calibri" panose="020F0502020204030204" pitchFamily="34" charset="0"/>
              </a:rPr>
              <a:t>We listed up candidate websites first.</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B8796F01-7154-41E0-B48B-A6921757531A}" type="slidenum">
              <a:rPr kumimoji="0" lang="en-US" altLang="ja-JP" sz="12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1218987" rtl="0" eaLnBrk="1" fontAlgn="auto" latinLnBrk="0" hangingPunct="1">
                <a:lnSpc>
                  <a:spcPct val="100000"/>
                </a:lnSpc>
                <a:spcBef>
                  <a:spcPts val="0"/>
                </a:spcBef>
                <a:spcAft>
                  <a:spcPts val="0"/>
                </a:spcAft>
                <a:buClrTx/>
                <a:buSzTx/>
                <a:buFontTx/>
                <a:buNone/>
                <a:tabLst/>
                <a:defRPr/>
              </a:pPr>
              <a:t>9</a:t>
            </a:fld>
            <a:endParaRPr kumimoji="0"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019908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05200" y="1498602"/>
            <a:ext cx="5257800" cy="3298825"/>
          </a:xfrm>
        </p:spPr>
        <p:txBody>
          <a:bodyPr rtlCol="0">
            <a:normAutofit/>
          </a:bodyPr>
          <a:lstStyle>
            <a:lvl1pPr algn="l" rtl="0">
              <a:lnSpc>
                <a:spcPct val="90000"/>
              </a:lnSpc>
              <a:defRPr sz="4051"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3505200" y="4927600"/>
            <a:ext cx="5257800" cy="1244600"/>
          </a:xfrm>
        </p:spPr>
        <p:txBody>
          <a:bodyPr rtlCol="0">
            <a:normAutofit/>
          </a:bodyPr>
          <a:lstStyle>
            <a:lvl1pPr marL="0" indent="0" algn="l" rtl="0">
              <a:spcBef>
                <a:spcPts val="0"/>
              </a:spcBef>
              <a:buNone/>
              <a:defRPr sz="2101" b="0">
                <a:solidFill>
                  <a:schemeClr val="tx1"/>
                </a:solidFill>
                <a:latin typeface="Meiryo UI" panose="020B0604030504040204" pitchFamily="50" charset="-128"/>
                <a:ea typeface="Meiryo UI" panose="020B0604030504040204" pitchFamily="50" charset="-128"/>
              </a:defRPr>
            </a:lvl1pPr>
            <a:lvl2pPr marL="457242" indent="0" algn="ctr" rtl="0">
              <a:buNone/>
              <a:defRPr>
                <a:solidFill>
                  <a:schemeClr val="tx1">
                    <a:tint val="75000"/>
                  </a:schemeClr>
                </a:solidFill>
              </a:defRPr>
            </a:lvl2pPr>
            <a:lvl3pPr marL="914484" indent="0" algn="ctr" rtl="0">
              <a:buNone/>
              <a:defRPr>
                <a:solidFill>
                  <a:schemeClr val="tx1">
                    <a:tint val="75000"/>
                  </a:schemeClr>
                </a:solidFill>
              </a:defRPr>
            </a:lvl3pPr>
            <a:lvl4pPr marL="1371726" indent="0" algn="ctr" rtl="0">
              <a:buNone/>
              <a:defRPr>
                <a:solidFill>
                  <a:schemeClr val="tx1">
                    <a:tint val="75000"/>
                  </a:schemeClr>
                </a:solidFill>
              </a:defRPr>
            </a:lvl4pPr>
            <a:lvl5pPr marL="1828967" indent="0" algn="ctr" rtl="0">
              <a:buNone/>
              <a:defRPr>
                <a:solidFill>
                  <a:schemeClr val="tx1">
                    <a:tint val="75000"/>
                  </a:schemeClr>
                </a:solidFill>
              </a:defRPr>
            </a:lvl5pPr>
            <a:lvl6pPr marL="2286210" indent="0" algn="ctr" rtl="0">
              <a:buNone/>
              <a:defRPr>
                <a:solidFill>
                  <a:schemeClr val="tx1">
                    <a:tint val="75000"/>
                  </a:schemeClr>
                </a:solidFill>
              </a:defRPr>
            </a:lvl6pPr>
            <a:lvl7pPr marL="2743451" indent="0" algn="ctr" rtl="0">
              <a:buNone/>
              <a:defRPr>
                <a:solidFill>
                  <a:schemeClr val="tx1">
                    <a:tint val="75000"/>
                  </a:schemeClr>
                </a:solidFill>
              </a:defRPr>
            </a:lvl7pPr>
            <a:lvl8pPr marL="3200693" indent="0" algn="ctr" rtl="0">
              <a:buNone/>
              <a:defRPr>
                <a:solidFill>
                  <a:schemeClr val="tx1">
                    <a:tint val="75000"/>
                  </a:schemeClr>
                </a:solidFill>
              </a:defRPr>
            </a:lvl8pPr>
            <a:lvl9pPr marL="3657935" indent="0" algn="ctr" rtl="0">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Tree>
    <p:extLst>
      <p:ext uri="{BB962C8B-B14F-4D97-AF65-F5344CB8AC3E}">
        <p14:creationId xmlns:p14="http://schemas.microsoft.com/office/powerpoint/2010/main" val="2221218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lstStyle>
            <a:lvl1pPr>
              <a:defRPr>
                <a:latin typeface="Meiryo UI" panose="020B0604030504040204" pitchFamily="50" charset="-128"/>
                <a:ea typeface="Meiryo UI" panose="020B0604030504040204" pitchFamily="50" charset="-128"/>
              </a:defRPr>
            </a:lvl1pPr>
            <a:lvl2pPr rtl="0">
              <a:defRPr>
                <a:latin typeface="Meiryo UI" panose="020B0604030504040204" pitchFamily="50" charset="-128"/>
                <a:ea typeface="Meiryo UI" panose="020B0604030504040204" pitchFamily="50" charset="-128"/>
              </a:defRPr>
            </a:lvl2pPr>
            <a:lvl3pPr rtl="0">
              <a:defRPr>
                <a:latin typeface="Meiryo UI" panose="020B0604030504040204" pitchFamily="50" charset="-128"/>
                <a:ea typeface="Meiryo UI" panose="020B0604030504040204" pitchFamily="50" charset="-128"/>
              </a:defRPr>
            </a:lvl3pPr>
            <a:lvl4pPr rtl="0">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C2F8A2CC-83EA-44CF-86AD-905001F0ADF1}" type="datetime1">
              <a:rPr lang="ja-JP" altLang="en-US" smtClean="0"/>
              <a:pPr/>
              <a:t>2021/2/25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91C5AD9-787D-40FA-8A4D-16A055B9AF81}" type="slidenum">
              <a:rPr lang="en-US" altLang="ja-JP" noProof="0" smtClean="0"/>
              <a:pPr/>
              <a:t>‹#›</a:t>
            </a:fld>
            <a:endParaRPr lang="ja-JP" altLang="en-US" noProof="0" dirty="0"/>
          </a:p>
        </p:txBody>
      </p:sp>
    </p:spTree>
    <p:extLst>
      <p:ext uri="{BB962C8B-B14F-4D97-AF65-F5344CB8AC3E}">
        <p14:creationId xmlns:p14="http://schemas.microsoft.com/office/powerpoint/2010/main" val="162911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91400" y="274639"/>
            <a:ext cx="1066800" cy="5897561"/>
          </a:xfrm>
        </p:spPr>
        <p:txBody>
          <a:bodyPr vert="eaVert"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838200" y="274639"/>
            <a:ext cx="6400800" cy="5897561"/>
          </a:xfrm>
        </p:spPr>
        <p:txBody>
          <a:bodyPr vert="eaVert" rtlCol="0"/>
          <a:lstStyle>
            <a:lvl1pPr>
              <a:defRPr>
                <a:latin typeface="Meiryo UI" panose="020B0604030504040204" pitchFamily="50" charset="-128"/>
                <a:ea typeface="Meiryo UI" panose="020B0604030504040204" pitchFamily="50" charset="-128"/>
              </a:defRPr>
            </a:lvl1pPr>
            <a:lvl2pPr rtl="0">
              <a:defRPr>
                <a:latin typeface="Meiryo UI" panose="020B0604030504040204" pitchFamily="50" charset="-128"/>
                <a:ea typeface="Meiryo UI" panose="020B0604030504040204" pitchFamily="50" charset="-128"/>
              </a:defRPr>
            </a:lvl2pPr>
            <a:lvl3pPr rtl="0">
              <a:defRPr>
                <a:latin typeface="Meiryo UI" panose="020B0604030504040204" pitchFamily="50" charset="-128"/>
                <a:ea typeface="Meiryo UI" panose="020B0604030504040204" pitchFamily="50" charset="-128"/>
              </a:defRPr>
            </a:lvl3pPr>
            <a:lvl4pPr rtl="0">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B8DC26A9-A910-4940-82F6-DA00D3064203}" type="datetime1">
              <a:rPr lang="ja-JP" altLang="en-US" smtClean="0"/>
              <a:pPr/>
              <a:t>2021/2/25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591C5AD9-787D-40FA-8A4D-16A055B9AF81}" type="slidenum">
              <a:rPr lang="en-US" altLang="ja-JP" noProof="0" smtClean="0"/>
              <a:pPr/>
              <a:t>‹#›</a:t>
            </a:fld>
            <a:endParaRPr lang="ja-JP" altLang="en-US" noProof="0" dirty="0"/>
          </a:p>
        </p:txBody>
      </p:sp>
    </p:spTree>
    <p:extLst>
      <p:ext uri="{BB962C8B-B14F-4D97-AF65-F5344CB8AC3E}">
        <p14:creationId xmlns:p14="http://schemas.microsoft.com/office/powerpoint/2010/main" val="23137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1pPr>
              <a:defRPr>
                <a:latin typeface="Meiryo UI" panose="020B0604030504040204" pitchFamily="50" charset="-128"/>
                <a:ea typeface="Meiryo UI" panose="020B0604030504040204" pitchFamily="50" charset="-128"/>
              </a:defRPr>
            </a:lvl1pPr>
            <a:lvl2pPr>
              <a:defRPr>
                <a:latin typeface="Meiryo UI" panose="020B0604030504040204" pitchFamily="50" charset="-128"/>
                <a:ea typeface="Meiryo UI" panose="020B0604030504040204" pitchFamily="50" charset="-128"/>
              </a:defRPr>
            </a:lvl2pPr>
            <a:lvl3pPr>
              <a:defRPr>
                <a:latin typeface="Meiryo UI" panose="020B0604030504040204" pitchFamily="50" charset="-128"/>
                <a:ea typeface="Meiryo UI" panose="020B0604030504040204" pitchFamily="50" charset="-128"/>
              </a:defRPr>
            </a:lvl3pPr>
            <a:lvl4pPr>
              <a:defRPr>
                <a:latin typeface="Meiryo UI" panose="020B0604030504040204" pitchFamily="50" charset="-128"/>
                <a:ea typeface="Meiryo UI" panose="020B0604030504040204" pitchFamily="50" charset="-128"/>
              </a:defRPr>
            </a:lvl4pPr>
            <a:lvl5pPr algn="l" rtl="0">
              <a:defRPr>
                <a:latin typeface="Meiryo UI" panose="020B0604030504040204" pitchFamily="50" charset="-128"/>
                <a:ea typeface="Meiryo UI" panose="020B0604030504040204" pitchFamily="50" charset="-128"/>
              </a:defRPr>
            </a:lvl5pPr>
            <a:lvl6pPr algn="l" rtl="0">
              <a:defRPr/>
            </a:lvl6pPr>
            <a:lvl7pPr algn="l" rtl="0">
              <a:defRPr baseline="0"/>
            </a:lvl7pPr>
            <a:lvl8pPr algn="l" rtl="0">
              <a:defRPr baseline="0"/>
            </a:lvl8pPr>
            <a:lvl9pPr algn="l" rtl="0">
              <a:defRPr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日付プレースホルダー 3"/>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4BF374EB-F736-4D96-9FF0-F1FD7BA1240A}" type="datetime1">
              <a:rPr lang="ja-JP" altLang="en-US" smtClean="0"/>
              <a:pPr/>
              <a:t>2021/2/25</a:t>
            </a:fld>
            <a:endParaRPr lang="ja-JP" altLang="en-US"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DA60BA0E-20D0-4E7C-B286-26C960A6788F}" type="slidenum">
              <a:rPr lang="en-US" altLang="ja-JP" noProof="0" smtClean="0"/>
              <a:pPr/>
              <a:t>‹#›</a:t>
            </a:fld>
            <a:endParaRPr lang="ja-JP" altLang="en-US" noProof="0" dirty="0"/>
          </a:p>
        </p:txBody>
      </p:sp>
    </p:spTree>
    <p:extLst>
      <p:ext uri="{BB962C8B-B14F-4D97-AF65-F5344CB8AC3E}">
        <p14:creationId xmlns:p14="http://schemas.microsoft.com/office/powerpoint/2010/main" val="66544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4445000"/>
            <a:ext cx="5257800" cy="1930400"/>
          </a:xfrm>
        </p:spPr>
        <p:txBody>
          <a:bodyPr rtlCol="0" anchor="t">
            <a:normAutofit/>
          </a:bodyPr>
          <a:lstStyle>
            <a:lvl1pPr algn="l" rtl="0">
              <a:defRPr sz="4051" b="0"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609600" y="3124201"/>
            <a:ext cx="5257800" cy="1296987"/>
          </a:xfrm>
        </p:spPr>
        <p:txBody>
          <a:bodyPr rtlCol="0" anchor="b">
            <a:normAutofit/>
          </a:bodyPr>
          <a:lstStyle>
            <a:lvl1pPr marL="0" indent="0" algn="l" rtl="0">
              <a:spcBef>
                <a:spcPts val="0"/>
              </a:spcBef>
              <a:buNone/>
              <a:defRPr sz="2101">
                <a:solidFill>
                  <a:schemeClr val="tx1"/>
                </a:solidFill>
                <a:latin typeface="Meiryo UI" panose="020B0604030504040204" pitchFamily="50" charset="-128"/>
                <a:ea typeface="Meiryo UI" panose="020B0604030504040204" pitchFamily="50" charset="-128"/>
              </a:defRPr>
            </a:lvl1pPr>
            <a:lvl2pPr marL="457242" indent="0" algn="l" rtl="0">
              <a:buNone/>
              <a:defRPr sz="1800">
                <a:solidFill>
                  <a:schemeClr val="tx1">
                    <a:tint val="75000"/>
                  </a:schemeClr>
                </a:solidFill>
              </a:defRPr>
            </a:lvl2pPr>
            <a:lvl3pPr marL="914484" indent="0" algn="l" rtl="0">
              <a:buNone/>
              <a:defRPr sz="1575">
                <a:solidFill>
                  <a:schemeClr val="tx1">
                    <a:tint val="75000"/>
                  </a:schemeClr>
                </a:solidFill>
              </a:defRPr>
            </a:lvl3pPr>
            <a:lvl4pPr marL="1371726" indent="0" algn="l" rtl="0">
              <a:buNone/>
              <a:defRPr sz="1425">
                <a:solidFill>
                  <a:schemeClr val="tx1">
                    <a:tint val="75000"/>
                  </a:schemeClr>
                </a:solidFill>
              </a:defRPr>
            </a:lvl4pPr>
            <a:lvl5pPr marL="1828967" indent="0" algn="l" rtl="0">
              <a:buNone/>
              <a:defRPr sz="1425">
                <a:solidFill>
                  <a:schemeClr val="tx1">
                    <a:tint val="75000"/>
                  </a:schemeClr>
                </a:solidFill>
              </a:defRPr>
            </a:lvl5pPr>
            <a:lvl6pPr marL="2286210" indent="0" algn="l" rtl="0">
              <a:buNone/>
              <a:defRPr sz="1425">
                <a:solidFill>
                  <a:schemeClr val="tx1">
                    <a:tint val="75000"/>
                  </a:schemeClr>
                </a:solidFill>
              </a:defRPr>
            </a:lvl6pPr>
            <a:lvl7pPr marL="2743451" indent="0" algn="l" rtl="0">
              <a:buNone/>
              <a:defRPr sz="1425">
                <a:solidFill>
                  <a:schemeClr val="tx1">
                    <a:tint val="75000"/>
                  </a:schemeClr>
                </a:solidFill>
              </a:defRPr>
            </a:lvl7pPr>
            <a:lvl8pPr marL="3200693" indent="0" algn="l" rtl="0">
              <a:buNone/>
              <a:defRPr sz="1425">
                <a:solidFill>
                  <a:schemeClr val="tx1">
                    <a:tint val="75000"/>
                  </a:schemeClr>
                </a:solidFill>
              </a:defRPr>
            </a:lvl8pPr>
            <a:lvl9pPr marL="3657935" indent="0" algn="l" rtl="0">
              <a:buNone/>
              <a:defRPr sz="1425">
                <a:solidFill>
                  <a:schemeClr val="tx1">
                    <a:tint val="75000"/>
                  </a:schemeClr>
                </a:solidFill>
              </a:defRPr>
            </a:lvl9pPr>
          </a:lstStyle>
          <a:p>
            <a:pPr lvl="0" rtl="0"/>
            <a:r>
              <a:rPr lang="ja-JP" altLang="en-US" noProof="0"/>
              <a:t>マスター テキストの書式設定</a:t>
            </a:r>
          </a:p>
        </p:txBody>
      </p:sp>
    </p:spTree>
    <p:extLst>
      <p:ext uri="{BB962C8B-B14F-4D97-AF65-F5344CB8AC3E}">
        <p14:creationId xmlns:p14="http://schemas.microsoft.com/office/powerpoint/2010/main" val="4294891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838200" y="1701800"/>
            <a:ext cx="3733800" cy="4470400"/>
          </a:xfrm>
        </p:spPr>
        <p:txBody>
          <a:bodyPr rtlCol="0">
            <a:normAutofit/>
          </a:bodyPr>
          <a:lstStyle>
            <a:lvl1pPr algn="l" rtl="0">
              <a:defRPr sz="1800">
                <a:latin typeface="Meiryo UI" panose="020B0604030504040204" pitchFamily="50" charset="-128"/>
                <a:ea typeface="Meiryo UI" panose="020B0604030504040204" pitchFamily="50" charset="-128"/>
              </a:defRPr>
            </a:lvl1pPr>
            <a:lvl2pPr algn="l" rtl="0">
              <a:defRPr sz="1500">
                <a:latin typeface="Meiryo UI" panose="020B0604030504040204" pitchFamily="50" charset="-128"/>
                <a:ea typeface="Meiryo UI" panose="020B0604030504040204" pitchFamily="50" charset="-128"/>
              </a:defRPr>
            </a:lvl2pPr>
            <a:lvl3pPr algn="l" rtl="0">
              <a:defRPr sz="1350">
                <a:latin typeface="Meiryo UI" panose="020B0604030504040204" pitchFamily="50" charset="-128"/>
                <a:ea typeface="Meiryo UI" panose="020B0604030504040204" pitchFamily="50" charset="-128"/>
              </a:defRPr>
            </a:lvl3pPr>
            <a:lvl4pPr algn="l" rtl="0">
              <a:defRPr sz="1350">
                <a:latin typeface="Meiryo UI" panose="020B0604030504040204" pitchFamily="50" charset="-128"/>
                <a:ea typeface="Meiryo UI" panose="020B0604030504040204" pitchFamily="50" charset="-128"/>
              </a:defRPr>
            </a:lvl4pPr>
            <a:lvl5pPr marL="1508898" algn="l" rtl="0">
              <a:defRPr sz="1350">
                <a:latin typeface="Meiryo UI" panose="020B0604030504040204" pitchFamily="50" charset="-128"/>
                <a:ea typeface="Meiryo UI" panose="020B0604030504040204" pitchFamily="50" charset="-128"/>
              </a:defRPr>
            </a:lvl5pPr>
            <a:lvl6pPr marL="1508898" algn="l" rtl="0">
              <a:defRPr sz="1350"/>
            </a:lvl6pPr>
            <a:lvl7pPr marL="1508898" algn="l" rtl="0">
              <a:defRPr sz="1350"/>
            </a:lvl7pPr>
            <a:lvl8pPr marL="1508898" algn="l" rtl="0">
              <a:defRPr sz="1350"/>
            </a:lvl8pPr>
            <a:lvl9pPr marL="1508898" algn="l" rtl="0">
              <a:defRPr sz="13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4724400" y="1701800"/>
            <a:ext cx="3733800" cy="4470400"/>
          </a:xfrm>
        </p:spPr>
        <p:txBody>
          <a:bodyPr rtlCol="0">
            <a:normAutofit/>
          </a:bodyPr>
          <a:lstStyle>
            <a:lvl1pPr algn="l" rtl="0">
              <a:defRPr sz="1800">
                <a:latin typeface="Meiryo UI" panose="020B0604030504040204" pitchFamily="50" charset="-128"/>
                <a:ea typeface="Meiryo UI" panose="020B0604030504040204" pitchFamily="50" charset="-128"/>
              </a:defRPr>
            </a:lvl1pPr>
            <a:lvl2pPr algn="l" rtl="0">
              <a:defRPr sz="1500">
                <a:latin typeface="Meiryo UI" panose="020B0604030504040204" pitchFamily="50" charset="-128"/>
                <a:ea typeface="Meiryo UI" panose="020B0604030504040204" pitchFamily="50" charset="-128"/>
              </a:defRPr>
            </a:lvl2pPr>
            <a:lvl3pPr algn="l" rtl="0">
              <a:defRPr sz="1350">
                <a:latin typeface="Meiryo UI" panose="020B0604030504040204" pitchFamily="50" charset="-128"/>
                <a:ea typeface="Meiryo UI" panose="020B0604030504040204" pitchFamily="50" charset="-128"/>
              </a:defRPr>
            </a:lvl3pPr>
            <a:lvl4pPr algn="l" rtl="0">
              <a:defRPr sz="1350">
                <a:latin typeface="Meiryo UI" panose="020B0604030504040204" pitchFamily="50" charset="-128"/>
                <a:ea typeface="Meiryo UI" panose="020B0604030504040204" pitchFamily="50" charset="-128"/>
              </a:defRPr>
            </a:lvl4pPr>
            <a:lvl5pPr marL="1508898" algn="l" rtl="0">
              <a:defRPr sz="1350">
                <a:latin typeface="Meiryo UI" panose="020B0604030504040204" pitchFamily="50" charset="-128"/>
                <a:ea typeface="Meiryo UI" panose="020B0604030504040204" pitchFamily="50" charset="-128"/>
              </a:defRPr>
            </a:lvl5pPr>
            <a:lvl6pPr marL="1508898" algn="l" rtl="0">
              <a:defRPr sz="1350"/>
            </a:lvl6pPr>
            <a:lvl7pPr marL="1508898" algn="l" rtl="0">
              <a:defRPr sz="1350"/>
            </a:lvl7pPr>
            <a:lvl8pPr marL="1508898" algn="l" rtl="0">
              <a:defRPr sz="1350"/>
            </a:lvl8pPr>
            <a:lvl9pPr marL="1508898" algn="l" rtl="0">
              <a:defRPr sz="13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0F110953-F103-4950-89B2-F9924BD0F6EF}" type="datetime1">
              <a:rPr lang="ja-JP" altLang="en-US" smtClean="0"/>
              <a:pPr/>
              <a:t>2021/2/25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2279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lgn="l" rtl="0">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841249" y="1608836"/>
            <a:ext cx="3730752" cy="512064"/>
          </a:xfrm>
        </p:spPr>
        <p:txBody>
          <a:bodyPr rtlCol="0" anchor="b">
            <a:noAutofit/>
          </a:bodyPr>
          <a:lstStyle>
            <a:lvl1pPr marL="0" indent="0" algn="l" rtl="0">
              <a:spcBef>
                <a:spcPts val="0"/>
              </a:spcBef>
              <a:buNone/>
              <a:defRPr sz="1800" b="1">
                <a:latin typeface="Meiryo UI" panose="020B0604030504040204" pitchFamily="50" charset="-128"/>
                <a:ea typeface="Meiryo UI" panose="020B0604030504040204" pitchFamily="50" charset="-128"/>
              </a:defRPr>
            </a:lvl1pPr>
            <a:lvl2pPr marL="457242" indent="0" algn="l" rtl="0">
              <a:buNone/>
              <a:defRPr sz="2026" b="1"/>
            </a:lvl2pPr>
            <a:lvl3pPr marL="914484" indent="0" algn="l" rtl="0">
              <a:buNone/>
              <a:defRPr sz="1800" b="1"/>
            </a:lvl3pPr>
            <a:lvl4pPr marL="1371726" indent="0" algn="l" rtl="0">
              <a:buNone/>
              <a:defRPr sz="1575" b="1"/>
            </a:lvl4pPr>
            <a:lvl5pPr marL="1828967" indent="0" algn="l" rtl="0">
              <a:buNone/>
              <a:defRPr sz="1575" b="1"/>
            </a:lvl5pPr>
            <a:lvl6pPr marL="2286210" indent="0" algn="l" rtl="0">
              <a:buNone/>
              <a:defRPr sz="1575" b="1"/>
            </a:lvl6pPr>
            <a:lvl7pPr marL="2743451" indent="0" algn="l" rtl="0">
              <a:buNone/>
              <a:defRPr sz="1575" b="1"/>
            </a:lvl7pPr>
            <a:lvl8pPr marL="3200693" indent="0" algn="l" rtl="0">
              <a:buNone/>
              <a:defRPr sz="1575" b="1"/>
            </a:lvl8pPr>
            <a:lvl9pPr marL="3657935" indent="0" algn="l" rtl="0">
              <a:buNone/>
              <a:defRPr sz="1575"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838200" y="2209800"/>
            <a:ext cx="3733800" cy="3962400"/>
          </a:xfrm>
        </p:spPr>
        <p:txBody>
          <a:bodyPr rtlCol="0">
            <a:normAutofit/>
          </a:bodyPr>
          <a:lstStyle>
            <a:lvl1pPr algn="l" rtl="0">
              <a:defRPr sz="1500">
                <a:latin typeface="Meiryo UI" panose="020B0604030504040204" pitchFamily="50" charset="-128"/>
                <a:ea typeface="Meiryo UI" panose="020B0604030504040204" pitchFamily="50" charset="-128"/>
              </a:defRPr>
            </a:lvl1pPr>
            <a:lvl2pPr algn="l" rtl="0">
              <a:defRPr sz="1350">
                <a:latin typeface="Meiryo UI" panose="020B0604030504040204" pitchFamily="50" charset="-128"/>
                <a:ea typeface="Meiryo UI" panose="020B0604030504040204" pitchFamily="50" charset="-128"/>
              </a:defRPr>
            </a:lvl2pPr>
            <a:lvl3pPr algn="l" rtl="0">
              <a:defRPr sz="1350">
                <a:latin typeface="Meiryo UI" panose="020B0604030504040204" pitchFamily="50" charset="-128"/>
                <a:ea typeface="Meiryo UI" panose="020B0604030504040204" pitchFamily="50" charset="-128"/>
              </a:defRPr>
            </a:lvl3pPr>
            <a:lvl4pPr algn="l" rtl="0">
              <a:defRPr sz="1350">
                <a:latin typeface="Meiryo UI" panose="020B0604030504040204" pitchFamily="50" charset="-128"/>
                <a:ea typeface="Meiryo UI" panose="020B0604030504040204" pitchFamily="50" charset="-128"/>
              </a:defRPr>
            </a:lvl4pPr>
            <a:lvl5pPr marL="1508898" algn="l" rtl="0">
              <a:defRPr sz="1350">
                <a:latin typeface="Meiryo UI" panose="020B0604030504040204" pitchFamily="50" charset="-128"/>
                <a:ea typeface="Meiryo UI" panose="020B0604030504040204" pitchFamily="50" charset="-128"/>
              </a:defRPr>
            </a:lvl5pPr>
            <a:lvl6pPr marL="1508898" algn="l" rtl="0">
              <a:defRPr sz="1350"/>
            </a:lvl6pPr>
            <a:lvl7pPr marL="1508898" algn="l" rtl="0">
              <a:defRPr sz="1350"/>
            </a:lvl7pPr>
            <a:lvl8pPr marL="1508898" algn="l" rtl="0">
              <a:defRPr sz="1350"/>
            </a:lvl8pPr>
            <a:lvl9pPr marL="1508898" algn="l" rtl="0">
              <a:defRPr sz="13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4727448" y="1608836"/>
            <a:ext cx="3730752" cy="512064"/>
          </a:xfrm>
        </p:spPr>
        <p:txBody>
          <a:bodyPr rtlCol="0" anchor="b">
            <a:noAutofit/>
          </a:bodyPr>
          <a:lstStyle>
            <a:lvl1pPr marL="0" indent="0" algn="l" rtl="0">
              <a:spcBef>
                <a:spcPts val="0"/>
              </a:spcBef>
              <a:buNone/>
              <a:defRPr sz="1800" b="1">
                <a:latin typeface="Meiryo UI" panose="020B0604030504040204" pitchFamily="50" charset="-128"/>
                <a:ea typeface="Meiryo UI" panose="020B0604030504040204" pitchFamily="50" charset="-128"/>
              </a:defRPr>
            </a:lvl1pPr>
            <a:lvl2pPr marL="457242" indent="0" algn="l" rtl="0">
              <a:buNone/>
              <a:defRPr sz="2026" b="1"/>
            </a:lvl2pPr>
            <a:lvl3pPr marL="914484" indent="0" algn="l" rtl="0">
              <a:buNone/>
              <a:defRPr sz="1800" b="1"/>
            </a:lvl3pPr>
            <a:lvl4pPr marL="1371726" indent="0" algn="l" rtl="0">
              <a:buNone/>
              <a:defRPr sz="1575" b="1"/>
            </a:lvl4pPr>
            <a:lvl5pPr marL="1828967" indent="0" algn="l" rtl="0">
              <a:buNone/>
              <a:defRPr sz="1575" b="1"/>
            </a:lvl5pPr>
            <a:lvl6pPr marL="2286210" indent="0" algn="l" rtl="0">
              <a:buNone/>
              <a:defRPr sz="1575" b="1"/>
            </a:lvl6pPr>
            <a:lvl7pPr marL="2743451" indent="0" algn="l" rtl="0">
              <a:buNone/>
              <a:defRPr sz="1575" b="1"/>
            </a:lvl7pPr>
            <a:lvl8pPr marL="3200693" indent="0" algn="l" rtl="0">
              <a:buNone/>
              <a:defRPr sz="1575" b="1"/>
            </a:lvl8pPr>
            <a:lvl9pPr marL="3657935" indent="0" algn="l" rtl="0">
              <a:buNone/>
              <a:defRPr sz="1575"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4724400" y="2209800"/>
            <a:ext cx="3733800" cy="3962400"/>
          </a:xfrm>
        </p:spPr>
        <p:txBody>
          <a:bodyPr rtlCol="0">
            <a:normAutofit/>
          </a:bodyPr>
          <a:lstStyle>
            <a:lvl1pPr algn="l" rtl="0">
              <a:defRPr sz="1500">
                <a:latin typeface="Meiryo UI" panose="020B0604030504040204" pitchFamily="50" charset="-128"/>
                <a:ea typeface="Meiryo UI" panose="020B0604030504040204" pitchFamily="50" charset="-128"/>
              </a:defRPr>
            </a:lvl1pPr>
            <a:lvl2pPr algn="l" rtl="0">
              <a:defRPr sz="1350">
                <a:latin typeface="Meiryo UI" panose="020B0604030504040204" pitchFamily="50" charset="-128"/>
                <a:ea typeface="Meiryo UI" panose="020B0604030504040204" pitchFamily="50" charset="-128"/>
              </a:defRPr>
            </a:lvl2pPr>
            <a:lvl3pPr algn="l" rtl="0">
              <a:defRPr sz="1350">
                <a:latin typeface="Meiryo UI" panose="020B0604030504040204" pitchFamily="50" charset="-128"/>
                <a:ea typeface="Meiryo UI" panose="020B0604030504040204" pitchFamily="50" charset="-128"/>
              </a:defRPr>
            </a:lvl3pPr>
            <a:lvl4pPr algn="l" rtl="0">
              <a:defRPr sz="1350">
                <a:latin typeface="Meiryo UI" panose="020B0604030504040204" pitchFamily="50" charset="-128"/>
                <a:ea typeface="Meiryo UI" panose="020B0604030504040204" pitchFamily="50" charset="-128"/>
              </a:defRPr>
            </a:lvl4pPr>
            <a:lvl5pPr marL="1508898" algn="l" rtl="0">
              <a:defRPr sz="1350">
                <a:latin typeface="Meiryo UI" panose="020B0604030504040204" pitchFamily="50" charset="-128"/>
                <a:ea typeface="Meiryo UI" panose="020B0604030504040204" pitchFamily="50" charset="-128"/>
              </a:defRPr>
            </a:lvl5pPr>
            <a:lvl6pPr marL="1508898" algn="l" rtl="0">
              <a:defRPr sz="1350"/>
            </a:lvl6pPr>
            <a:lvl7pPr marL="1508898" algn="l" rtl="0">
              <a:defRPr sz="1350"/>
            </a:lvl7pPr>
            <a:lvl8pPr marL="1508898" algn="l" rtl="0">
              <a:defRPr sz="1350"/>
            </a:lvl8pPr>
            <a:lvl9pPr marL="1508898" algn="l" rtl="0">
              <a:defRPr sz="13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D64F8FDF-BB89-49E4-889E-D3C420EFB379}" type="datetime1">
              <a:rPr lang="ja-JP" altLang="en-US" smtClean="0"/>
              <a:pPr/>
              <a:t>2021/2/25</a:t>
            </a:fld>
            <a:endParaRPr lang="ja-JP" altLang="en-US" dirty="0"/>
          </a:p>
        </p:txBody>
      </p:sp>
      <p:sp>
        <p:nvSpPr>
          <p:cNvPr id="8" name="フッター プレースホルダー 7"/>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9" name="スライド番号プレースホルダー 8"/>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396692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E6AF1882-5664-4A7B-9E26-8B5DCEF6B44C}" type="datetime1">
              <a:rPr lang="ja-JP" altLang="en-US" smtClean="0"/>
              <a:pPr/>
              <a:t>2021/2/25</a:t>
            </a:fld>
            <a:endParaRPr lang="ja-JP" altLang="en-US" dirty="0"/>
          </a:p>
        </p:txBody>
      </p:sp>
      <p:sp>
        <p:nvSpPr>
          <p:cNvPr id="4" name="フッター プレースホルダー 3"/>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5" name="スライド番号プレースホルダー 4"/>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227322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8824EB70-18AF-47DB-B05F-6704DB01AF3C}" type="datetime1">
              <a:rPr lang="ja-JP" altLang="en-US" smtClean="0"/>
              <a:pPr/>
              <a:t>2021/2/25</a:t>
            </a:fld>
            <a:endParaRPr lang="ja-JP" altLang="en-US" dirty="0"/>
          </a:p>
        </p:txBody>
      </p:sp>
      <p:sp>
        <p:nvSpPr>
          <p:cNvPr id="3"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4"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EB37DED6-D4C7-42EE-AB49-D2E39E64FDE4}" type="slidenum">
              <a:rPr lang="en-US" altLang="ja-JP" noProof="0" smtClean="0"/>
              <a:pPr/>
              <a:t>‹#›</a:t>
            </a:fld>
            <a:endParaRPr lang="ja-JP" altLang="en-US" noProof="0" dirty="0"/>
          </a:p>
        </p:txBody>
      </p:sp>
    </p:spTree>
    <p:extLst>
      <p:ext uri="{BB962C8B-B14F-4D97-AF65-F5344CB8AC3E}">
        <p14:creationId xmlns:p14="http://schemas.microsoft.com/office/powerpoint/2010/main" val="183603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長方形 7"/>
          <p:cNvSpPr/>
          <p:nvPr/>
        </p:nvSpPr>
        <p:spPr>
          <a:xfrm>
            <a:off x="2971800" y="0"/>
            <a:ext cx="59436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228601" y="1701800"/>
            <a:ext cx="2514600" cy="2844800"/>
          </a:xfrm>
        </p:spPr>
        <p:txBody>
          <a:bodyPr rtlCol="0" anchor="b">
            <a:normAutofit/>
          </a:bodyPr>
          <a:lstStyle>
            <a:lvl1pPr algn="l" rtl="0">
              <a:defRPr sz="1500"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3352800" y="482600"/>
            <a:ext cx="5105400" cy="5892800"/>
          </a:xfrm>
        </p:spPr>
        <p:txBody>
          <a:bodyPr rtlCol="0">
            <a:normAutofit/>
          </a:bodyPr>
          <a:lstStyle>
            <a:lvl1pPr algn="l" rtl="0">
              <a:defRPr sz="1800">
                <a:latin typeface="Meiryo UI" panose="020B0604030504040204" pitchFamily="50" charset="-128"/>
                <a:ea typeface="Meiryo UI" panose="020B0604030504040204" pitchFamily="50" charset="-128"/>
              </a:defRPr>
            </a:lvl1pPr>
            <a:lvl2pPr algn="l" rtl="0">
              <a:defRPr sz="1500">
                <a:latin typeface="Meiryo UI" panose="020B0604030504040204" pitchFamily="50" charset="-128"/>
                <a:ea typeface="Meiryo UI" panose="020B0604030504040204" pitchFamily="50" charset="-128"/>
              </a:defRPr>
            </a:lvl2pPr>
            <a:lvl3pPr algn="l" rtl="0">
              <a:defRPr sz="1350">
                <a:latin typeface="Meiryo UI" panose="020B0604030504040204" pitchFamily="50" charset="-128"/>
                <a:ea typeface="Meiryo UI" panose="020B0604030504040204" pitchFamily="50" charset="-128"/>
              </a:defRPr>
            </a:lvl3pPr>
            <a:lvl4pPr algn="l" rtl="0">
              <a:defRPr sz="1350">
                <a:latin typeface="Meiryo UI" panose="020B0604030504040204" pitchFamily="50" charset="-128"/>
                <a:ea typeface="Meiryo UI" panose="020B0604030504040204" pitchFamily="50" charset="-128"/>
              </a:defRPr>
            </a:lvl4pPr>
            <a:lvl5pPr algn="l" rtl="0">
              <a:defRPr sz="1350">
                <a:latin typeface="Meiryo UI" panose="020B0604030504040204" pitchFamily="50" charset="-128"/>
                <a:ea typeface="Meiryo UI" panose="020B0604030504040204" pitchFamily="50" charset="-128"/>
              </a:defRPr>
            </a:lvl5pPr>
            <a:lvl6pPr algn="l" rtl="0">
              <a:defRPr sz="1350"/>
            </a:lvl6pPr>
            <a:lvl7pPr algn="l" rtl="0">
              <a:defRPr sz="1350"/>
            </a:lvl7pPr>
            <a:lvl8pPr algn="l" rtl="0">
              <a:defRPr sz="1350"/>
            </a:lvl8pPr>
            <a:lvl9pPr algn="l" rtl="0">
              <a:defRPr sz="135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228601" y="4648200"/>
            <a:ext cx="2514600" cy="1727200"/>
          </a:xfrm>
        </p:spPr>
        <p:txBody>
          <a:bodyPr rtlCol="0">
            <a:normAutofit/>
          </a:bodyPr>
          <a:lstStyle>
            <a:lvl1pPr marL="0" indent="0" algn="l" rtl="0">
              <a:spcBef>
                <a:spcPts val="900"/>
              </a:spcBef>
              <a:buNone/>
              <a:defRPr sz="1200">
                <a:latin typeface="Meiryo UI" panose="020B0604030504040204" pitchFamily="50" charset="-128"/>
                <a:ea typeface="Meiryo UI" panose="020B0604030504040204" pitchFamily="50" charset="-128"/>
              </a:defRPr>
            </a:lvl1pPr>
            <a:lvl2pPr marL="457242" indent="0" algn="l" rtl="0">
              <a:buNone/>
              <a:defRPr sz="1200"/>
            </a:lvl2pPr>
            <a:lvl3pPr marL="914484" indent="0" algn="l" rtl="0">
              <a:buNone/>
              <a:defRPr sz="975"/>
            </a:lvl3pPr>
            <a:lvl4pPr marL="1371726" indent="0" algn="l" rtl="0">
              <a:buNone/>
              <a:defRPr sz="900"/>
            </a:lvl4pPr>
            <a:lvl5pPr marL="1828967" indent="0" algn="l" rtl="0">
              <a:buNone/>
              <a:defRPr sz="900"/>
            </a:lvl5pPr>
            <a:lvl6pPr marL="2286210" indent="0" algn="l" rtl="0">
              <a:buNone/>
              <a:defRPr sz="900"/>
            </a:lvl6pPr>
            <a:lvl7pPr marL="2743451" indent="0" algn="l" rtl="0">
              <a:buNone/>
              <a:defRPr sz="900"/>
            </a:lvl7pPr>
            <a:lvl8pPr marL="3200693" indent="0" algn="l" rtl="0">
              <a:buNone/>
              <a:defRPr sz="900"/>
            </a:lvl8pPr>
            <a:lvl9pPr marL="3657935" indent="0" algn="l" rtl="0">
              <a:buNone/>
              <a:defRPr sz="9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2134851C-10EC-498D-B928-233CB9E6A653}" type="datetime1">
              <a:rPr lang="ja-JP" altLang="en-US" smtClean="0"/>
              <a:pPr/>
              <a:t>2021/2/25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DFBB78A-01B4-41F2-96B0-677A4A282832}" type="slidenum">
              <a:rPr lang="en-US" altLang="ja-JP" noProof="0" smtClean="0"/>
              <a:pPr/>
              <a:t>‹#›</a:t>
            </a:fld>
            <a:endParaRPr lang="ja-JP" altLang="en-US" noProof="0" dirty="0"/>
          </a:p>
        </p:txBody>
      </p:sp>
    </p:spTree>
    <p:extLst>
      <p:ext uri="{BB962C8B-B14F-4D97-AF65-F5344CB8AC3E}">
        <p14:creationId xmlns:p14="http://schemas.microsoft.com/office/powerpoint/2010/main" val="16706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長方形 7"/>
          <p:cNvSpPr/>
          <p:nvPr/>
        </p:nvSpPr>
        <p:spPr>
          <a:xfrm>
            <a:off x="1562100" y="0"/>
            <a:ext cx="6019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1828800" y="4800600"/>
            <a:ext cx="5486400" cy="762000"/>
          </a:xfrm>
        </p:spPr>
        <p:txBody>
          <a:bodyPr rtlCol="0" anchor="b">
            <a:normAutofit/>
          </a:bodyPr>
          <a:lstStyle>
            <a:lvl1pPr algn="l" rtl="0">
              <a:defRPr sz="1500" b="1">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図プレースホルダー 2"/>
          <p:cNvSpPr>
            <a:spLocks noGrp="1"/>
          </p:cNvSpPr>
          <p:nvPr>
            <p:ph type="pic" idx="1"/>
          </p:nvPr>
        </p:nvSpPr>
        <p:spPr>
          <a:xfrm>
            <a:off x="1828800" y="279402"/>
            <a:ext cx="5486400" cy="4448175"/>
          </a:xfrm>
        </p:spPr>
        <p:txBody>
          <a:bodyPr rtlCol="0">
            <a:normAutofit/>
          </a:bodyPr>
          <a:lstStyle>
            <a:lvl1pPr marL="0" indent="0" algn="l" rtl="0">
              <a:buNone/>
              <a:defRPr sz="2101">
                <a:latin typeface="Meiryo UI" panose="020B0604030504040204" pitchFamily="50" charset="-128"/>
                <a:ea typeface="Meiryo UI" panose="020B0604030504040204" pitchFamily="50" charset="-128"/>
              </a:defRPr>
            </a:lvl1pPr>
            <a:lvl2pPr marL="457242" indent="0" algn="l" rtl="0">
              <a:buNone/>
              <a:defRPr sz="2776"/>
            </a:lvl2pPr>
            <a:lvl3pPr marL="914484" indent="0" algn="l" rtl="0">
              <a:buNone/>
              <a:defRPr sz="2401"/>
            </a:lvl3pPr>
            <a:lvl4pPr marL="1371726" indent="0" algn="l" rtl="0">
              <a:buNone/>
              <a:defRPr sz="2026"/>
            </a:lvl4pPr>
            <a:lvl5pPr marL="1828967" indent="0" algn="l" rtl="0">
              <a:buNone/>
              <a:defRPr sz="2026"/>
            </a:lvl5pPr>
            <a:lvl6pPr marL="2286210" indent="0" algn="l" rtl="0">
              <a:buNone/>
              <a:defRPr sz="2026"/>
            </a:lvl6pPr>
            <a:lvl7pPr marL="2743451" indent="0" algn="l" rtl="0">
              <a:buNone/>
              <a:defRPr sz="2026"/>
            </a:lvl7pPr>
            <a:lvl8pPr marL="3200693" indent="0" algn="l" rtl="0">
              <a:buNone/>
              <a:defRPr sz="2026"/>
            </a:lvl8pPr>
            <a:lvl9pPr marL="3657935" indent="0" algn="l" rtl="0">
              <a:buNone/>
              <a:defRPr sz="2026"/>
            </a:lvl9pPr>
          </a:lstStyle>
          <a:p>
            <a:pPr rtl="0"/>
            <a:r>
              <a:rPr lang="ja-JP" altLang="en-US" noProof="0"/>
              <a:t>図を追加</a:t>
            </a:r>
            <a:endParaRPr lang="ja-JP" altLang="en-US" noProof="0" dirty="0"/>
          </a:p>
        </p:txBody>
      </p:sp>
      <p:sp>
        <p:nvSpPr>
          <p:cNvPr id="4" name="テキスト プレースホルダー 3"/>
          <p:cNvSpPr>
            <a:spLocks noGrp="1"/>
          </p:cNvSpPr>
          <p:nvPr>
            <p:ph type="body" sz="half" idx="2"/>
          </p:nvPr>
        </p:nvSpPr>
        <p:spPr>
          <a:xfrm>
            <a:off x="1828800" y="5562600"/>
            <a:ext cx="5486400" cy="812800"/>
          </a:xfrm>
        </p:spPr>
        <p:txBody>
          <a:bodyPr rtlCol="0">
            <a:normAutofit/>
          </a:bodyPr>
          <a:lstStyle>
            <a:lvl1pPr marL="0" indent="0" algn="l" rtl="0">
              <a:spcBef>
                <a:spcPts val="0"/>
              </a:spcBef>
              <a:buNone/>
              <a:defRPr sz="1200">
                <a:latin typeface="Meiryo UI" panose="020B0604030504040204" pitchFamily="50" charset="-128"/>
                <a:ea typeface="Meiryo UI" panose="020B0604030504040204" pitchFamily="50" charset="-128"/>
              </a:defRPr>
            </a:lvl1pPr>
            <a:lvl2pPr marL="457242" indent="0" algn="l" rtl="0">
              <a:buNone/>
              <a:defRPr sz="1200"/>
            </a:lvl2pPr>
            <a:lvl3pPr marL="914484" indent="0" algn="l" rtl="0">
              <a:buNone/>
              <a:defRPr sz="975"/>
            </a:lvl3pPr>
            <a:lvl4pPr marL="1371726" indent="0" algn="l" rtl="0">
              <a:buNone/>
              <a:defRPr sz="900"/>
            </a:lvl4pPr>
            <a:lvl5pPr marL="1828967" indent="0" algn="l" rtl="0">
              <a:buNone/>
              <a:defRPr sz="900"/>
            </a:lvl5pPr>
            <a:lvl6pPr marL="2286210" indent="0" algn="l" rtl="0">
              <a:buNone/>
              <a:defRPr sz="900"/>
            </a:lvl6pPr>
            <a:lvl7pPr marL="2743451" indent="0" algn="l" rtl="0">
              <a:buNone/>
              <a:defRPr sz="900"/>
            </a:lvl7pPr>
            <a:lvl8pPr marL="3200693" indent="0" algn="l" rtl="0">
              <a:buNone/>
              <a:defRPr sz="900"/>
            </a:lvl8pPr>
            <a:lvl9pPr marL="3657935" indent="0" algn="l" rtl="0">
              <a:buNone/>
              <a:defRPr sz="9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lvl1pPr>
              <a:defRPr>
                <a:latin typeface="Meiryo UI" panose="020B0604030504040204" pitchFamily="50" charset="-128"/>
                <a:ea typeface="Meiryo UI" panose="020B0604030504040204" pitchFamily="50" charset="-128"/>
              </a:defRPr>
            </a:lvl1pPr>
          </a:lstStyle>
          <a:p>
            <a:fld id="{6B963D3F-081F-43E5-B4CE-73ACC6F5359C}" type="datetime1">
              <a:rPr lang="ja-JP" altLang="en-US" smtClean="0"/>
              <a:pPr/>
              <a:t>2021/2/25</a:t>
            </a:fld>
            <a:endParaRPr lang="ja-JP" altLang="en-US" dirty="0"/>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2DFBB78A-01B4-41F2-96B0-677A4A282832}" type="slidenum">
              <a:rPr lang="en-US" altLang="ja-JP" noProof="0" smtClean="0"/>
              <a:pPr/>
              <a:t>‹#›</a:t>
            </a:fld>
            <a:endParaRPr lang="ja-JP" altLang="en-US" noProof="0" dirty="0"/>
          </a:p>
        </p:txBody>
      </p:sp>
    </p:spTree>
    <p:extLst>
      <p:ext uri="{BB962C8B-B14F-4D97-AF65-F5344CB8AC3E}">
        <p14:creationId xmlns:p14="http://schemas.microsoft.com/office/powerpoint/2010/main" val="208134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長方形 8"/>
          <p:cNvSpPr/>
          <p:nvPr/>
        </p:nvSpPr>
        <p:spPr>
          <a:xfrm>
            <a:off x="228600" y="0"/>
            <a:ext cx="8686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プレースホルダー 1"/>
          <p:cNvSpPr>
            <a:spLocks noGrp="1"/>
          </p:cNvSpPr>
          <p:nvPr>
            <p:ph type="title"/>
          </p:nvPr>
        </p:nvSpPr>
        <p:spPr>
          <a:xfrm>
            <a:off x="838200" y="76200"/>
            <a:ext cx="7620000" cy="1397000"/>
          </a:xfrm>
          <a:prstGeom prst="rect">
            <a:avLst/>
          </a:prstGeom>
        </p:spPr>
        <p:txBody>
          <a:bodyPr vert="horz" lIns="121899" tIns="60949" rIns="121899" bIns="60949"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838200" y="1701800"/>
            <a:ext cx="7620000" cy="4470400"/>
          </a:xfrm>
          <a:prstGeom prst="rect">
            <a:avLst/>
          </a:prstGeom>
        </p:spPr>
        <p:txBody>
          <a:bodyPr vert="horz" lIns="121899" tIns="60949" rIns="121899" bIns="60949" rtlCol="0">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838200" y="6400802"/>
            <a:ext cx="2057400" cy="320675"/>
          </a:xfrm>
          <a:prstGeom prst="rect">
            <a:avLst/>
          </a:prstGeom>
        </p:spPr>
        <p:txBody>
          <a:bodyPr vert="horz" lIns="121899" tIns="60949" rIns="121899" bIns="60949" rtlCol="0" anchor="b"/>
          <a:lstStyle>
            <a:lvl1pPr algn="l" rtl="0">
              <a:defRPr sz="900">
                <a:solidFill>
                  <a:schemeClr val="tx2">
                    <a:lumMod val="50000"/>
                    <a:lumOff val="50000"/>
                  </a:schemeClr>
                </a:solidFill>
                <a:latin typeface="Meiryo UI" panose="020B0604030504040204" pitchFamily="50" charset="-128"/>
                <a:ea typeface="Meiryo UI" panose="020B0604030504040204" pitchFamily="50" charset="-128"/>
              </a:defRPr>
            </a:lvl1pPr>
          </a:lstStyle>
          <a:p>
            <a:fld id="{4D5D3208-622F-45EC-8DDC-6FD10447BD98}" type="datetime1">
              <a:rPr lang="ja-JP" altLang="en-US" smtClean="0"/>
              <a:pPr/>
              <a:t>2021/2/25</a:t>
            </a:fld>
            <a:endParaRPr lang="ja-JP" altLang="en-US" dirty="0"/>
          </a:p>
        </p:txBody>
      </p:sp>
      <p:sp>
        <p:nvSpPr>
          <p:cNvPr id="5" name="フッター プレースホルダー 4"/>
          <p:cNvSpPr>
            <a:spLocks noGrp="1"/>
          </p:cNvSpPr>
          <p:nvPr>
            <p:ph type="ftr" sz="quarter" idx="3"/>
          </p:nvPr>
        </p:nvSpPr>
        <p:spPr>
          <a:xfrm>
            <a:off x="2931645" y="6400802"/>
            <a:ext cx="4663440" cy="320675"/>
          </a:xfrm>
          <a:prstGeom prst="rect">
            <a:avLst/>
          </a:prstGeom>
        </p:spPr>
        <p:txBody>
          <a:bodyPr vert="horz" lIns="121899" tIns="60949" rIns="121899" bIns="60949" rtlCol="0" anchor="b"/>
          <a:lstStyle>
            <a:lvl1pPr algn="ctr" rtl="0">
              <a:defRPr sz="900">
                <a:solidFill>
                  <a:schemeClr val="tx2">
                    <a:lumMod val="50000"/>
                    <a:lumOff val="50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7627346" y="6400802"/>
            <a:ext cx="830855" cy="320675"/>
          </a:xfrm>
          <a:prstGeom prst="rect">
            <a:avLst/>
          </a:prstGeom>
        </p:spPr>
        <p:txBody>
          <a:bodyPr vert="horz" lIns="121899" tIns="60949" rIns="121899" bIns="60949" rtlCol="0" anchor="b"/>
          <a:lstStyle>
            <a:lvl1pPr algn="r" rtl="0">
              <a:defRPr sz="900">
                <a:solidFill>
                  <a:schemeClr val="tx2">
                    <a:lumMod val="50000"/>
                    <a:lumOff val="50000"/>
                  </a:schemeClr>
                </a:solidFill>
                <a:latin typeface="Meiryo UI" panose="020B0604030504040204" pitchFamily="50" charset="-128"/>
                <a:ea typeface="Meiryo UI" panose="020B0604030504040204" pitchFamily="50" charset="-128"/>
              </a:defRPr>
            </a:lvl1pPr>
          </a:lstStyle>
          <a:p>
            <a:fld id="{EB37DED6-D4C7-42EE-AB49-D2E39E64FDE4}" type="slidenum">
              <a:rPr lang="en-US" altLang="ja-JP" smtClean="0"/>
              <a:pPr/>
              <a:t>‹#›</a:t>
            </a:fld>
            <a:endParaRPr lang="ja-JP" altLang="en-US" dirty="0"/>
          </a:p>
        </p:txBody>
      </p:sp>
    </p:spTree>
    <p:extLst>
      <p:ext uri="{BB962C8B-B14F-4D97-AF65-F5344CB8AC3E}">
        <p14:creationId xmlns:p14="http://schemas.microsoft.com/office/powerpoint/2010/main" val="501857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p:titleStyle>
    <p:bodyStyle>
      <a:lvl1pPr marL="228621" indent="-228621" algn="l" defTabSz="914484" rtl="0" eaLnBrk="1" latinLnBrk="0" hangingPunct="1">
        <a:lnSpc>
          <a:spcPct val="95000"/>
        </a:lnSpc>
        <a:spcBef>
          <a:spcPts val="1400"/>
        </a:spcBef>
        <a:buSzPct val="100000"/>
        <a:buFont typeface="Arial" pitchFamily="34" charset="0"/>
        <a:buChar char="•"/>
        <a:defRPr kumimoji="1" sz="1800" kern="1200">
          <a:solidFill>
            <a:schemeClr val="tx1"/>
          </a:solidFill>
          <a:latin typeface="Meiryo UI" panose="020B0604030504040204" pitchFamily="50" charset="-128"/>
          <a:ea typeface="Meiryo UI" panose="020B0604030504040204" pitchFamily="50" charset="-128"/>
          <a:cs typeface="+mn-cs"/>
        </a:defRPr>
      </a:lvl1pPr>
      <a:lvl2pPr marL="548690" indent="-228621" algn="l" defTabSz="914484" rtl="0" eaLnBrk="1" latinLnBrk="0" hangingPunct="1">
        <a:lnSpc>
          <a:spcPct val="95000"/>
        </a:lnSpc>
        <a:spcBef>
          <a:spcPts val="800"/>
        </a:spcBef>
        <a:buSzPct val="100000"/>
        <a:buFont typeface="Century Gothic" pitchFamily="34" charset="0"/>
        <a:buChar char="–"/>
        <a:defRPr kumimoji="1" sz="1500" kern="1200">
          <a:solidFill>
            <a:schemeClr val="tx1"/>
          </a:solidFill>
          <a:latin typeface="Meiryo UI" panose="020B0604030504040204" pitchFamily="50" charset="-128"/>
          <a:ea typeface="Meiryo UI" panose="020B0604030504040204" pitchFamily="50" charset="-128"/>
          <a:cs typeface="+mn-cs"/>
        </a:defRPr>
      </a:lvl2pPr>
      <a:lvl3pPr marL="868759" indent="-228621" algn="l" defTabSz="914484" rtl="0" eaLnBrk="1" latinLnBrk="0" hangingPunct="1">
        <a:lnSpc>
          <a:spcPct val="95000"/>
        </a:lnSpc>
        <a:spcBef>
          <a:spcPts val="800"/>
        </a:spcBef>
        <a:buSzPct val="100000"/>
        <a:buFont typeface="Century Gothic" pitchFamily="34" charset="0"/>
        <a:buChar char="–"/>
        <a:defRPr kumimoji="1" sz="1350" kern="1200">
          <a:solidFill>
            <a:schemeClr val="tx1"/>
          </a:solidFill>
          <a:latin typeface="Meiryo UI" panose="020B0604030504040204" pitchFamily="50" charset="-128"/>
          <a:ea typeface="Meiryo UI" panose="020B0604030504040204" pitchFamily="50" charset="-128"/>
          <a:cs typeface="+mn-cs"/>
        </a:defRPr>
      </a:lvl3pPr>
      <a:lvl4pPr marL="1188829" indent="-228621" algn="l" defTabSz="914484" rtl="0" eaLnBrk="1" latinLnBrk="0" hangingPunct="1">
        <a:lnSpc>
          <a:spcPct val="95000"/>
        </a:lnSpc>
        <a:spcBef>
          <a:spcPts val="800"/>
        </a:spcBef>
        <a:buSzPct val="100000"/>
        <a:buFont typeface="Century Gothic" pitchFamily="34" charset="0"/>
        <a:buChar char="–"/>
        <a:defRPr kumimoji="1" sz="1350" kern="1200">
          <a:solidFill>
            <a:schemeClr val="tx1"/>
          </a:solidFill>
          <a:latin typeface="Meiryo UI" panose="020B0604030504040204" pitchFamily="50" charset="-128"/>
          <a:ea typeface="Meiryo UI" panose="020B0604030504040204" pitchFamily="50" charset="-128"/>
          <a:cs typeface="+mn-cs"/>
        </a:defRPr>
      </a:lvl4pPr>
      <a:lvl5pPr marL="1508898" indent="-228621" algn="l" defTabSz="914484" rtl="0" eaLnBrk="1" latinLnBrk="0" hangingPunct="1">
        <a:lnSpc>
          <a:spcPct val="95000"/>
        </a:lnSpc>
        <a:spcBef>
          <a:spcPts val="800"/>
        </a:spcBef>
        <a:buSzPct val="100000"/>
        <a:buFont typeface="Century Gothic" pitchFamily="34" charset="0"/>
        <a:buChar char="–"/>
        <a:defRPr kumimoji="1" sz="1350" kern="1200">
          <a:solidFill>
            <a:schemeClr val="tx1"/>
          </a:solidFill>
          <a:latin typeface="Meiryo UI" panose="020B0604030504040204" pitchFamily="50" charset="-128"/>
          <a:ea typeface="Meiryo UI" panose="020B0604030504040204" pitchFamily="50" charset="-128"/>
          <a:cs typeface="+mn-cs"/>
        </a:defRPr>
      </a:lvl5pPr>
      <a:lvl6pPr marL="1828967" indent="-228621" algn="l" defTabSz="914484" rtl="0" eaLnBrk="1" latinLnBrk="0" hangingPunct="1">
        <a:lnSpc>
          <a:spcPct val="95000"/>
        </a:lnSpc>
        <a:spcBef>
          <a:spcPts val="800"/>
        </a:spcBef>
        <a:buSzPct val="90000"/>
        <a:buFont typeface="Century Gothic" pitchFamily="34" charset="0"/>
        <a:buChar char="–"/>
        <a:defRPr kumimoji="1" sz="1350" kern="1200">
          <a:solidFill>
            <a:schemeClr val="tx1"/>
          </a:solidFill>
          <a:latin typeface="+mn-lt"/>
          <a:ea typeface="+mn-ea"/>
          <a:cs typeface="+mn-cs"/>
        </a:defRPr>
      </a:lvl6pPr>
      <a:lvl7pPr marL="2149037" indent="-228621" algn="l" defTabSz="914484" rtl="0" eaLnBrk="1" latinLnBrk="0" hangingPunct="1">
        <a:lnSpc>
          <a:spcPct val="95000"/>
        </a:lnSpc>
        <a:spcBef>
          <a:spcPts val="800"/>
        </a:spcBef>
        <a:buSzPct val="90000"/>
        <a:buFont typeface="Century Gothic" pitchFamily="34" charset="0"/>
        <a:buChar char="–"/>
        <a:defRPr kumimoji="1" sz="1350" kern="1200">
          <a:solidFill>
            <a:schemeClr val="tx1"/>
          </a:solidFill>
          <a:latin typeface="+mn-lt"/>
          <a:ea typeface="+mn-ea"/>
          <a:cs typeface="+mn-cs"/>
        </a:defRPr>
      </a:lvl7pPr>
      <a:lvl8pPr marL="2469106" indent="-228621" algn="l" defTabSz="914484" rtl="0" eaLnBrk="1" latinLnBrk="0" hangingPunct="1">
        <a:lnSpc>
          <a:spcPct val="95000"/>
        </a:lnSpc>
        <a:spcBef>
          <a:spcPts val="800"/>
        </a:spcBef>
        <a:buSzPct val="90000"/>
        <a:buFont typeface="Century Gothic" pitchFamily="34" charset="0"/>
        <a:buChar char="–"/>
        <a:defRPr kumimoji="1" sz="1350" kern="1200">
          <a:solidFill>
            <a:schemeClr val="tx1"/>
          </a:solidFill>
          <a:latin typeface="+mn-lt"/>
          <a:ea typeface="+mn-ea"/>
          <a:cs typeface="+mn-cs"/>
        </a:defRPr>
      </a:lvl8pPr>
      <a:lvl9pPr marL="2834900" indent="-228621" algn="l" defTabSz="914484" rtl="0" eaLnBrk="1" latinLnBrk="0" hangingPunct="1">
        <a:lnSpc>
          <a:spcPct val="95000"/>
        </a:lnSpc>
        <a:spcBef>
          <a:spcPts val="800"/>
        </a:spcBef>
        <a:buSzPct val="90000"/>
        <a:buFont typeface="Century Gothic" pitchFamily="34" charset="0"/>
        <a:buChar char="–"/>
        <a:defRPr kumimoji="1" sz="1350" kern="1200">
          <a:solidFill>
            <a:schemeClr val="tx1"/>
          </a:solidFill>
          <a:latin typeface="+mn-lt"/>
          <a:ea typeface="+mn-ea"/>
          <a:cs typeface="+mn-cs"/>
        </a:defRPr>
      </a:lvl9pPr>
    </p:bodyStyle>
    <p:otherStyle>
      <a:defPPr>
        <a:defRPr/>
      </a:defPPr>
      <a:lvl1pPr marL="0" algn="l" defTabSz="914484" rtl="0" eaLnBrk="1" latinLnBrk="0" hangingPunct="1">
        <a:defRPr kumimoji="1" sz="1800" kern="1200">
          <a:solidFill>
            <a:schemeClr val="tx1"/>
          </a:solidFill>
          <a:latin typeface="+mn-lt"/>
          <a:ea typeface="+mn-ea"/>
          <a:cs typeface="+mn-cs"/>
        </a:defRPr>
      </a:lvl1pPr>
      <a:lvl2pPr marL="457242" algn="l" defTabSz="914484" rtl="0" eaLnBrk="1" latinLnBrk="0" hangingPunct="1">
        <a:defRPr kumimoji="1" sz="1800" kern="1200">
          <a:solidFill>
            <a:schemeClr val="tx1"/>
          </a:solidFill>
          <a:latin typeface="+mn-lt"/>
          <a:ea typeface="+mn-ea"/>
          <a:cs typeface="+mn-cs"/>
        </a:defRPr>
      </a:lvl2pPr>
      <a:lvl3pPr marL="914484" algn="l" defTabSz="914484" rtl="0" eaLnBrk="1" latinLnBrk="0" hangingPunct="1">
        <a:defRPr kumimoji="1" sz="1800" kern="1200">
          <a:solidFill>
            <a:schemeClr val="tx1"/>
          </a:solidFill>
          <a:latin typeface="+mn-lt"/>
          <a:ea typeface="+mn-ea"/>
          <a:cs typeface="+mn-cs"/>
        </a:defRPr>
      </a:lvl3pPr>
      <a:lvl4pPr marL="1371726" algn="l" defTabSz="914484" rtl="0" eaLnBrk="1" latinLnBrk="0" hangingPunct="1">
        <a:defRPr kumimoji="1" sz="1800" kern="1200">
          <a:solidFill>
            <a:schemeClr val="tx1"/>
          </a:solidFill>
          <a:latin typeface="+mn-lt"/>
          <a:ea typeface="+mn-ea"/>
          <a:cs typeface="+mn-cs"/>
        </a:defRPr>
      </a:lvl4pPr>
      <a:lvl5pPr marL="1828967" algn="l" defTabSz="914484" rtl="0" eaLnBrk="1" latinLnBrk="0" hangingPunct="1">
        <a:defRPr kumimoji="1" sz="1800" kern="1200">
          <a:solidFill>
            <a:schemeClr val="tx1"/>
          </a:solidFill>
          <a:latin typeface="+mn-lt"/>
          <a:ea typeface="+mn-ea"/>
          <a:cs typeface="+mn-cs"/>
        </a:defRPr>
      </a:lvl5pPr>
      <a:lvl6pPr marL="2286210" algn="l" defTabSz="914484" rtl="0" eaLnBrk="1" latinLnBrk="0" hangingPunct="1">
        <a:defRPr kumimoji="1" sz="1800" kern="1200">
          <a:solidFill>
            <a:schemeClr val="tx1"/>
          </a:solidFill>
          <a:latin typeface="+mn-lt"/>
          <a:ea typeface="+mn-ea"/>
          <a:cs typeface="+mn-cs"/>
        </a:defRPr>
      </a:lvl6pPr>
      <a:lvl7pPr marL="2743451" algn="l" defTabSz="914484" rtl="0" eaLnBrk="1" latinLnBrk="0" hangingPunct="1">
        <a:defRPr kumimoji="1" sz="1800" kern="1200">
          <a:solidFill>
            <a:schemeClr val="tx1"/>
          </a:solidFill>
          <a:latin typeface="+mn-lt"/>
          <a:ea typeface="+mn-ea"/>
          <a:cs typeface="+mn-cs"/>
        </a:defRPr>
      </a:lvl7pPr>
      <a:lvl8pPr marL="3200693" algn="l" defTabSz="914484" rtl="0" eaLnBrk="1" latinLnBrk="0" hangingPunct="1">
        <a:defRPr kumimoji="1" sz="1800" kern="1200">
          <a:solidFill>
            <a:schemeClr val="tx1"/>
          </a:solidFill>
          <a:latin typeface="+mn-lt"/>
          <a:ea typeface="+mn-ea"/>
          <a:cs typeface="+mn-cs"/>
        </a:defRPr>
      </a:lvl8pPr>
      <a:lvl9pPr marL="3657935" algn="l" defTabSz="91448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hyperlink" Target="http://www.h-gis.org/" TargetMode="External"/><Relationship Id="rId12"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339752" y="2096224"/>
            <a:ext cx="6768245" cy="1980848"/>
          </a:xfrm>
        </p:spPr>
        <p:txBody>
          <a:bodyPr vert="horz" lIns="0" tIns="0" rIns="0" bIns="0" rtlCol="0" anchor="ctr" anchorCtr="0">
            <a:noAutofit/>
          </a:bodyPr>
          <a:lstStyle/>
          <a:p>
            <a:pPr algn="ctr" rtl="0">
              <a:lnSpc>
                <a:spcPct val="100000"/>
              </a:lnSpc>
            </a:pPr>
            <a:r>
              <a:rPr lang="en-US" altLang="ja-JP" sz="4400" b="1" spc="75" dirty="0">
                <a:solidFill>
                  <a:schemeClr val="tx1">
                    <a:lumMod val="75000"/>
                  </a:schemeClr>
                </a:solidFill>
                <a:latin typeface="Calibri" panose="020F0502020204030204" pitchFamily="34" charset="0"/>
                <a:cs typeface="Calibri" panose="020F0502020204030204" pitchFamily="34" charset="0"/>
              </a:rPr>
              <a:t>Trial for Long-term </a:t>
            </a:r>
            <a:r>
              <a:rPr lang="en-US" altLang="ja-JP" sz="4400" b="1" spc="75" dirty="0">
                <a:solidFill>
                  <a:schemeClr val="tx1">
                    <a:lumMod val="50000"/>
                  </a:schemeClr>
                </a:solidFill>
                <a:latin typeface="Calibri" panose="020F0502020204030204" pitchFamily="34" charset="0"/>
                <a:cs typeface="Calibri" panose="020F0502020204030204" pitchFamily="34" charset="0"/>
              </a:rPr>
              <a:t>Preservation</a:t>
            </a:r>
            <a:r>
              <a:rPr lang="en-US" altLang="ja-JP" sz="4400" b="1" spc="75" dirty="0">
                <a:solidFill>
                  <a:schemeClr val="tx1">
                    <a:lumMod val="75000"/>
                  </a:schemeClr>
                </a:solidFill>
                <a:latin typeface="Calibri" panose="020F0502020204030204" pitchFamily="34" charset="0"/>
                <a:cs typeface="Calibri" panose="020F0502020204030204" pitchFamily="34" charset="0"/>
              </a:rPr>
              <a:t> and Utilization of Data in Asia</a:t>
            </a:r>
            <a:endParaRPr lang="ja-JP" altLang="en-US" sz="4400" b="1" spc="75" dirty="0">
              <a:solidFill>
                <a:schemeClr val="tx1">
                  <a:lumMod val="75000"/>
                </a:schemeClr>
              </a:solidFill>
              <a:latin typeface="Calibri" panose="020F0502020204030204" pitchFamily="34" charset="0"/>
              <a:cs typeface="Calibri" panose="020F0502020204030204" pitchFamily="34" charset="0"/>
            </a:endParaRPr>
          </a:p>
        </p:txBody>
      </p:sp>
      <p:sp>
        <p:nvSpPr>
          <p:cNvPr id="3" name="サブタイトル 2"/>
          <p:cNvSpPr>
            <a:spLocks noGrp="1"/>
          </p:cNvSpPr>
          <p:nvPr>
            <p:ph type="subTitle" idx="1"/>
          </p:nvPr>
        </p:nvSpPr>
        <p:spPr>
          <a:xfrm>
            <a:off x="2807804" y="4053531"/>
            <a:ext cx="6300194" cy="923641"/>
          </a:xfrm>
        </p:spPr>
        <p:txBody>
          <a:bodyPr vert="horz" lIns="54014" tIns="27007" rIns="54014" bIns="27007" rtlCol="0">
            <a:noAutofit/>
          </a:bodyPr>
          <a:lstStyle/>
          <a:p>
            <a:pPr algn="ctr" rtl="0"/>
            <a:r>
              <a:rPr lang="en-US" altLang="ja-JP" sz="2000" i="1" dirty="0">
                <a:solidFill>
                  <a:schemeClr val="tx1">
                    <a:lumMod val="75000"/>
                  </a:schemeClr>
                </a:solidFill>
                <a:latin typeface="Calibri" panose="020F0502020204030204" pitchFamily="34" charset="0"/>
                <a:cs typeface="Calibri" panose="020F0502020204030204" pitchFamily="34" charset="0"/>
              </a:rPr>
              <a:t>In Towards Data Sharing, Integration, and Multiproxy Collaboration in Historical Studies: New Insights and Future Challenges in Japan</a:t>
            </a:r>
            <a:endParaRPr lang="ja-JP" altLang="en-US" sz="2000" i="1" dirty="0">
              <a:solidFill>
                <a:schemeClr val="tx1">
                  <a:lumMod val="75000"/>
                </a:schemeClr>
              </a:solidFill>
              <a:latin typeface="Calibri" panose="020F0502020204030204" pitchFamily="34" charset="0"/>
              <a:cs typeface="Calibri" panose="020F0502020204030204" pitchFamily="34" charset="0"/>
            </a:endParaRPr>
          </a:p>
        </p:txBody>
      </p:sp>
      <p:sp>
        <p:nvSpPr>
          <p:cNvPr id="5" name="サブタイトル 2"/>
          <p:cNvSpPr txBox="1">
            <a:spLocks/>
          </p:cNvSpPr>
          <p:nvPr/>
        </p:nvSpPr>
        <p:spPr>
          <a:xfrm>
            <a:off x="2438742" y="5553236"/>
            <a:ext cx="6741770" cy="933693"/>
          </a:xfrm>
          <a:prstGeom prst="rect">
            <a:avLst/>
          </a:prstGeom>
        </p:spPr>
        <p:txBody>
          <a:bodyPr vert="horz" lIns="108000" tIns="36000" rIns="0" bIns="36000" rtlCol="0">
            <a:noAutofit/>
          </a:bodyPr>
          <a:lstStyle>
            <a:lvl1pPr marL="0" indent="0" algn="l" defTabSz="1218987" rtl="0" eaLnBrk="1" latinLnBrk="0" hangingPunct="1">
              <a:lnSpc>
                <a:spcPct val="95000"/>
              </a:lnSpc>
              <a:spcBef>
                <a:spcPts val="0"/>
              </a:spcBef>
              <a:buSzPct val="100000"/>
              <a:buFont typeface="Arial" pitchFamily="34" charset="0"/>
              <a:buNone/>
              <a:defRPr kumimoji="1" sz="2800" b="0" kern="1200">
                <a:solidFill>
                  <a:schemeClr val="tx1"/>
                </a:solidFill>
                <a:latin typeface="Meiryo UI" panose="020B0604030504040204" pitchFamily="50" charset="-128"/>
                <a:ea typeface="Meiryo UI" panose="020B0604030504040204" pitchFamily="50" charset="-128"/>
                <a:cs typeface="+mn-cs"/>
              </a:defRPr>
            </a:lvl1pPr>
            <a:lvl2pPr marL="609493" indent="0" algn="ctr" defTabSz="1218987" rtl="0" eaLnBrk="1" latinLnBrk="0" hangingPunct="1">
              <a:lnSpc>
                <a:spcPct val="95000"/>
              </a:lnSpc>
              <a:spcBef>
                <a:spcPts val="1066"/>
              </a:spcBef>
              <a:buSzPct val="100000"/>
              <a:buFont typeface="Century Gothic" pitchFamily="34" charset="0"/>
              <a:buNone/>
              <a:defRPr kumimoji="1" sz="2000" kern="1200">
                <a:solidFill>
                  <a:schemeClr val="tx1">
                    <a:tint val="75000"/>
                  </a:schemeClr>
                </a:solidFill>
                <a:latin typeface="Meiryo UI" panose="020B0604030504040204" pitchFamily="50" charset="-128"/>
                <a:ea typeface="Meiryo UI" panose="020B0604030504040204" pitchFamily="50" charset="-128"/>
                <a:cs typeface="+mn-cs"/>
              </a:defRPr>
            </a:lvl2pPr>
            <a:lvl3pPr marL="1218987" indent="0" algn="ctr" defTabSz="1218987" rtl="0" eaLnBrk="1" latinLnBrk="0" hangingPunct="1">
              <a:lnSpc>
                <a:spcPct val="95000"/>
              </a:lnSpc>
              <a:spcBef>
                <a:spcPts val="1066"/>
              </a:spcBef>
              <a:buSzPct val="100000"/>
              <a:buFont typeface="Century Gothic"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3pPr>
            <a:lvl4pPr marL="1828480" indent="0" algn="ctr" defTabSz="1218987" rtl="0" eaLnBrk="1" latinLnBrk="0" hangingPunct="1">
              <a:lnSpc>
                <a:spcPct val="95000"/>
              </a:lnSpc>
              <a:spcBef>
                <a:spcPts val="1066"/>
              </a:spcBef>
              <a:buSzPct val="100000"/>
              <a:buFont typeface="Century Gothic"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4pPr>
            <a:lvl5pPr marL="2437973" indent="0" algn="ctr" defTabSz="1218987" rtl="0" eaLnBrk="1" latinLnBrk="0" hangingPunct="1">
              <a:lnSpc>
                <a:spcPct val="95000"/>
              </a:lnSpc>
              <a:spcBef>
                <a:spcPts val="1066"/>
              </a:spcBef>
              <a:buSzPct val="100000"/>
              <a:buFont typeface="Century Gothic" pitchFamily="34" charset="0"/>
              <a:buNone/>
              <a:defRPr kumimoji="1" sz="1800" kern="1200">
                <a:solidFill>
                  <a:schemeClr val="tx1">
                    <a:tint val="75000"/>
                  </a:schemeClr>
                </a:solidFill>
                <a:latin typeface="Meiryo UI" panose="020B0604030504040204" pitchFamily="50" charset="-128"/>
                <a:ea typeface="Meiryo UI" panose="020B0604030504040204" pitchFamily="50" charset="-128"/>
                <a:cs typeface="+mn-cs"/>
              </a:defRPr>
            </a:lvl5pPr>
            <a:lvl6pPr marL="3047467" indent="0" algn="ctr" defTabSz="1218987" rtl="0" eaLnBrk="1" latinLnBrk="0" hangingPunct="1">
              <a:lnSpc>
                <a:spcPct val="95000"/>
              </a:lnSpc>
              <a:spcBef>
                <a:spcPts val="1066"/>
              </a:spcBef>
              <a:buSzPct val="90000"/>
              <a:buFont typeface="Century Gothic" pitchFamily="34" charset="0"/>
              <a:buNone/>
              <a:defRPr kumimoji="1" sz="1800" kern="1200">
                <a:solidFill>
                  <a:schemeClr val="tx1">
                    <a:tint val="75000"/>
                  </a:schemeClr>
                </a:solidFill>
                <a:latin typeface="+mn-lt"/>
                <a:ea typeface="+mn-ea"/>
                <a:cs typeface="+mn-cs"/>
              </a:defRPr>
            </a:lvl6pPr>
            <a:lvl7pPr marL="3656960" indent="0" algn="ctr" defTabSz="1218987" rtl="0" eaLnBrk="1" latinLnBrk="0" hangingPunct="1">
              <a:lnSpc>
                <a:spcPct val="95000"/>
              </a:lnSpc>
              <a:spcBef>
                <a:spcPts val="1066"/>
              </a:spcBef>
              <a:buSzPct val="90000"/>
              <a:buFont typeface="Century Gothic" pitchFamily="34" charset="0"/>
              <a:buNone/>
              <a:defRPr kumimoji="1" sz="1800" kern="1200">
                <a:solidFill>
                  <a:schemeClr val="tx1">
                    <a:tint val="75000"/>
                  </a:schemeClr>
                </a:solidFill>
                <a:latin typeface="+mn-lt"/>
                <a:ea typeface="+mn-ea"/>
                <a:cs typeface="+mn-cs"/>
              </a:defRPr>
            </a:lvl7pPr>
            <a:lvl8pPr marL="4266453" indent="0" algn="ctr" defTabSz="1218987" rtl="0" eaLnBrk="1" latinLnBrk="0" hangingPunct="1">
              <a:lnSpc>
                <a:spcPct val="95000"/>
              </a:lnSpc>
              <a:spcBef>
                <a:spcPts val="1066"/>
              </a:spcBef>
              <a:buSzPct val="90000"/>
              <a:buFont typeface="Century Gothic" pitchFamily="34" charset="0"/>
              <a:buNone/>
              <a:defRPr kumimoji="1" sz="1800" kern="1200">
                <a:solidFill>
                  <a:schemeClr val="tx1">
                    <a:tint val="75000"/>
                  </a:schemeClr>
                </a:solidFill>
                <a:latin typeface="+mn-lt"/>
                <a:ea typeface="+mn-ea"/>
                <a:cs typeface="+mn-cs"/>
              </a:defRPr>
            </a:lvl8pPr>
            <a:lvl9pPr marL="4875947" indent="0" algn="ctr" defTabSz="1218987" rtl="0" eaLnBrk="1" latinLnBrk="0" hangingPunct="1">
              <a:lnSpc>
                <a:spcPct val="95000"/>
              </a:lnSpc>
              <a:spcBef>
                <a:spcPts val="1066"/>
              </a:spcBef>
              <a:buSzPct val="90000"/>
              <a:buFont typeface="Century Gothic" pitchFamily="34" charset="0"/>
              <a:buNone/>
              <a:defRPr kumimoji="1" sz="1800" kern="1200">
                <a:solidFill>
                  <a:schemeClr val="tx1">
                    <a:tint val="75000"/>
                  </a:schemeClr>
                </a:solidFill>
                <a:latin typeface="+mn-lt"/>
                <a:ea typeface="+mn-ea"/>
                <a:cs typeface="+mn-cs"/>
              </a:defRPr>
            </a:lvl9pPr>
          </a:lstStyle>
          <a:p>
            <a:pPr marL="0" marR="0" lvl="0" indent="0" algn="ctr" defTabSz="1218987" rtl="0" eaLnBrk="1" fontAlgn="auto" latinLnBrk="0" hangingPunct="1">
              <a:lnSpc>
                <a:spcPct val="95000"/>
              </a:lnSpc>
              <a:spcBef>
                <a:spcPts val="0"/>
              </a:spcBef>
              <a:spcAft>
                <a:spcPts val="0"/>
              </a:spcAft>
              <a:buClrTx/>
              <a:buSzPct val="100000"/>
              <a:buFont typeface="Arial" pitchFamily="34" charset="0"/>
              <a:buNone/>
              <a:tabLst/>
              <a:defRPr/>
            </a:pPr>
            <a:r>
              <a:rPr kumimoji="1" lang="en-US" altLang="ja-JP" sz="2000" b="1"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Shoichiro HARA</a:t>
            </a:r>
            <a:r>
              <a:rPr kumimoji="1" lang="en-US" altLang="ja-JP" sz="2000" b="0"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 Kyoto University, Japan</a:t>
            </a:r>
          </a:p>
          <a:p>
            <a:pPr marL="0" marR="0" lvl="0" indent="0" algn="ctr" defTabSz="1218987" rtl="0" eaLnBrk="1" fontAlgn="auto" latinLnBrk="0" hangingPunct="1">
              <a:lnSpc>
                <a:spcPct val="95000"/>
              </a:lnSpc>
              <a:spcBef>
                <a:spcPts val="0"/>
              </a:spcBef>
              <a:spcAft>
                <a:spcPts val="0"/>
              </a:spcAft>
              <a:buClrTx/>
              <a:buSzPct val="100000"/>
              <a:buFont typeface="Arial" pitchFamily="34" charset="0"/>
              <a:buNone/>
              <a:tabLst/>
              <a:defRPr/>
            </a:pPr>
            <a:r>
              <a:rPr kumimoji="1" lang="en-US" altLang="ja-JP" sz="2000" b="1"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Akihiro KAMEDA</a:t>
            </a:r>
            <a:r>
              <a:rPr kumimoji="1" lang="en-US" altLang="ja-JP" sz="2000" b="0"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 National Museum of Japanese History, Japan</a:t>
            </a:r>
          </a:p>
          <a:p>
            <a:pPr marL="0" marR="0" lvl="0" indent="0" algn="ctr" defTabSz="1218987" rtl="0" eaLnBrk="1" fontAlgn="auto" latinLnBrk="0" hangingPunct="1">
              <a:lnSpc>
                <a:spcPct val="95000"/>
              </a:lnSpc>
              <a:spcBef>
                <a:spcPts val="0"/>
              </a:spcBef>
              <a:spcAft>
                <a:spcPts val="0"/>
              </a:spcAft>
              <a:buClrTx/>
              <a:buSzPct val="100000"/>
              <a:buFont typeface="Arial" pitchFamily="34" charset="0"/>
              <a:buNone/>
              <a:tabLst/>
              <a:defRPr/>
            </a:pPr>
            <a:r>
              <a:rPr kumimoji="1" lang="en-US" altLang="ja-JP" sz="2000" b="1"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Shigeo SUGIMOTO</a:t>
            </a:r>
            <a:r>
              <a:rPr kumimoji="1" lang="en-US" altLang="ja-JP" sz="2000" b="0"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rPr>
              <a:t>: University of Tsukuba, Japan</a:t>
            </a:r>
          </a:p>
          <a:p>
            <a:pPr marL="0" marR="0" lvl="0" indent="0" algn="ctr" defTabSz="1218987" rtl="0" eaLnBrk="1" fontAlgn="auto" latinLnBrk="0" hangingPunct="1">
              <a:lnSpc>
                <a:spcPct val="95000"/>
              </a:lnSpc>
              <a:spcBef>
                <a:spcPts val="0"/>
              </a:spcBef>
              <a:spcAft>
                <a:spcPts val="0"/>
              </a:spcAft>
              <a:buClrTx/>
              <a:buSzPct val="100000"/>
              <a:buFont typeface="Arial" pitchFamily="34" charset="0"/>
              <a:buNone/>
              <a:tabLst/>
              <a:defRPr/>
            </a:pPr>
            <a:endParaRPr kumimoji="1" lang="ja-JP" altLang="en-US" sz="1500" b="0" i="0" u="none" strike="noStrike" kern="1200" cap="none" spc="0" normalizeH="0" baseline="0" noProof="0" dirty="0">
              <a:ln>
                <a:noFill/>
              </a:ln>
              <a:solidFill>
                <a:srgbClr val="374C81">
                  <a:lumMod val="75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pic>
        <p:nvPicPr>
          <p:cNvPr id="18" name="図 17">
            <a:extLst>
              <a:ext uri="{FF2B5EF4-FFF2-40B4-BE49-F238E27FC236}">
                <a16:creationId xmlns:a16="http://schemas.microsoft.com/office/drawing/2014/main" id="{C50616FD-AECF-4C6D-B2AE-7FA05DF81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069224"/>
            <a:ext cx="990996" cy="990996"/>
          </a:xfrm>
          <a:prstGeom prst="rect">
            <a:avLst/>
          </a:prstGeom>
        </p:spPr>
      </p:pic>
      <p:pic>
        <p:nvPicPr>
          <p:cNvPr id="28" name="図 27">
            <a:extLst>
              <a:ext uri="{FF2B5EF4-FFF2-40B4-BE49-F238E27FC236}">
                <a16:creationId xmlns:a16="http://schemas.microsoft.com/office/drawing/2014/main" id="{486C53AF-E636-42B3-801D-00636787B1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625" y="1152699"/>
            <a:ext cx="952655" cy="824047"/>
          </a:xfrm>
          <a:prstGeom prst="rect">
            <a:avLst/>
          </a:prstGeom>
        </p:spPr>
      </p:pic>
      <p:pic>
        <p:nvPicPr>
          <p:cNvPr id="30" name="図 29">
            <a:extLst>
              <a:ext uri="{FF2B5EF4-FFF2-40B4-BE49-F238E27FC236}">
                <a16:creationId xmlns:a16="http://schemas.microsoft.com/office/drawing/2014/main" id="{D948D9C6-C333-40BB-B0D1-8FB2565D2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615" y="1294216"/>
            <a:ext cx="1333532" cy="598756"/>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A04AF7B-4F3C-43B4-9FD2-10CB53EBE35A}"/>
              </a:ext>
            </a:extLst>
          </p:cNvPr>
          <p:cNvPicPr>
            <a:picLocks noChangeAspect="1"/>
          </p:cNvPicPr>
          <p:nvPr/>
        </p:nvPicPr>
        <p:blipFill>
          <a:blip r:embed="rId3"/>
          <a:stretch>
            <a:fillRect/>
          </a:stretch>
        </p:blipFill>
        <p:spPr>
          <a:xfrm>
            <a:off x="-1008620" y="1735278"/>
            <a:ext cx="11509172" cy="5122722"/>
          </a:xfrm>
          <a:prstGeom prst="rect">
            <a:avLst/>
          </a:prstGeom>
        </p:spPr>
      </p:pic>
      <p:sp>
        <p:nvSpPr>
          <p:cNvPr id="11" name="テキスト ボックス 10">
            <a:extLst>
              <a:ext uri="{FF2B5EF4-FFF2-40B4-BE49-F238E27FC236}">
                <a16:creationId xmlns:a16="http://schemas.microsoft.com/office/drawing/2014/main" id="{618151EC-66B7-4F72-9DC6-5FB8F223C4DD}"/>
              </a:ext>
            </a:extLst>
          </p:cNvPr>
          <p:cNvSpPr txBox="1"/>
          <p:nvPr/>
        </p:nvSpPr>
        <p:spPr>
          <a:xfrm>
            <a:off x="3491880" y="5579856"/>
            <a:ext cx="4311435" cy="523220"/>
          </a:xfrm>
          <a:prstGeom prst="rect">
            <a:avLst/>
          </a:prstGeom>
          <a:solidFill>
            <a:schemeClr val="bg1"/>
          </a:solid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74C81"/>
              </a:solidFill>
              <a:effectLst/>
              <a:uLnTx/>
              <a:uFillTx/>
              <a:latin typeface="Century Gothic"/>
              <a:ea typeface="+mn-ea"/>
              <a:cs typeface="+mn-cs"/>
            </a:endParaRPr>
          </a:p>
        </p:txBody>
      </p:sp>
      <p:sp>
        <p:nvSpPr>
          <p:cNvPr id="12" name="吹き出し: 角を丸めた四角形 11">
            <a:extLst>
              <a:ext uri="{FF2B5EF4-FFF2-40B4-BE49-F238E27FC236}">
                <a16:creationId xmlns:a16="http://schemas.microsoft.com/office/drawing/2014/main" id="{3237D32E-629A-4474-8B6C-35E241B0714C}"/>
              </a:ext>
            </a:extLst>
          </p:cNvPr>
          <p:cNvSpPr/>
          <p:nvPr/>
        </p:nvSpPr>
        <p:spPr>
          <a:xfrm>
            <a:off x="3230071" y="2207357"/>
            <a:ext cx="3718193" cy="936104"/>
          </a:xfrm>
          <a:prstGeom prst="wedgeRoundRectCallout">
            <a:avLst>
              <a:gd name="adj1" fmla="val -42613"/>
              <a:gd name="adj2" fmla="val 6838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Search window</a:t>
            </a:r>
          </a:p>
        </p:txBody>
      </p:sp>
      <p:sp>
        <p:nvSpPr>
          <p:cNvPr id="13" name="吹き出し: 角を丸めた四角形 12">
            <a:extLst>
              <a:ext uri="{FF2B5EF4-FFF2-40B4-BE49-F238E27FC236}">
                <a16:creationId xmlns:a16="http://schemas.microsoft.com/office/drawing/2014/main" id="{CB28BA7F-F454-44A7-87AF-A70165900AF2}"/>
              </a:ext>
            </a:extLst>
          </p:cNvPr>
          <p:cNvSpPr/>
          <p:nvPr/>
        </p:nvSpPr>
        <p:spPr>
          <a:xfrm>
            <a:off x="3743908" y="5635024"/>
            <a:ext cx="4938602" cy="936104"/>
          </a:xfrm>
          <a:prstGeom prst="wedgeRoundRectCallout">
            <a:avLst>
              <a:gd name="adj1" fmla="val -62957"/>
              <a:gd name="adj2" fmla="val -4432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Listed items in the dataset</a:t>
            </a:r>
          </a:p>
        </p:txBody>
      </p:sp>
      <p:sp>
        <p:nvSpPr>
          <p:cNvPr id="15" name="タイトル 14">
            <a:extLst>
              <a:ext uri="{FF2B5EF4-FFF2-40B4-BE49-F238E27FC236}">
                <a16:creationId xmlns:a16="http://schemas.microsoft.com/office/drawing/2014/main" id="{0445305A-3EC8-40E0-B39B-99D3804D0D23}"/>
              </a:ext>
            </a:extLst>
          </p:cNvPr>
          <p:cNvSpPr>
            <a:spLocks noGrp="1"/>
          </p:cNvSpPr>
          <p:nvPr>
            <p:ph type="title"/>
          </p:nvPr>
        </p:nvSpPr>
        <p:spPr/>
        <p:txBody>
          <a:bodyPr/>
          <a:lstStyle/>
          <a:p>
            <a:endParaRPr lang="en-US"/>
          </a:p>
        </p:txBody>
      </p:sp>
      <p:sp>
        <p:nvSpPr>
          <p:cNvPr id="16" name="タイトル 1">
            <a:extLst>
              <a:ext uri="{FF2B5EF4-FFF2-40B4-BE49-F238E27FC236}">
                <a16:creationId xmlns:a16="http://schemas.microsoft.com/office/drawing/2014/main" id="{4A9B916D-CD1E-4720-B940-87EFB7697508}"/>
              </a:ext>
            </a:extLst>
          </p:cNvPr>
          <p:cNvSpPr txBox="1">
            <a:spLocks/>
          </p:cNvSpPr>
          <p:nvPr/>
        </p:nvSpPr>
        <p:spPr>
          <a:xfrm>
            <a:off x="507" y="8620"/>
            <a:ext cx="9144001" cy="1449098"/>
          </a:xfrm>
          <a:prstGeom prst="rect">
            <a:avLst/>
          </a:prstGeo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a:lstStyle>
          <a:p>
            <a:pPr marL="0" marR="0" lvl="0" indent="0" algn="ctr" defTabSz="914484"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Example Website of a Dataset (1)</a:t>
            </a:r>
            <a:endParaRPr kumimoji="1" lang="ja-JP" altLang="en-US" sz="32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691194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BC60AA-8E02-4B29-8AC1-315D34A115D8}"/>
              </a:ext>
            </a:extLst>
          </p:cNvPr>
          <p:cNvPicPr>
            <a:picLocks noChangeAspect="1"/>
          </p:cNvPicPr>
          <p:nvPr/>
        </p:nvPicPr>
        <p:blipFill>
          <a:blip r:embed="rId3"/>
          <a:stretch>
            <a:fillRect/>
          </a:stretch>
        </p:blipFill>
        <p:spPr>
          <a:xfrm>
            <a:off x="31151" y="1700808"/>
            <a:ext cx="9112850" cy="5157192"/>
          </a:xfrm>
          <a:prstGeom prst="rect">
            <a:avLst/>
          </a:prstGeom>
        </p:spPr>
      </p:pic>
      <p:sp>
        <p:nvSpPr>
          <p:cNvPr id="10" name="吹き出し: 角を丸めた四角形 9">
            <a:extLst>
              <a:ext uri="{FF2B5EF4-FFF2-40B4-BE49-F238E27FC236}">
                <a16:creationId xmlns:a16="http://schemas.microsoft.com/office/drawing/2014/main" id="{A1608FC2-3BCB-495C-9B44-9741BC6351ED}"/>
              </a:ext>
            </a:extLst>
          </p:cNvPr>
          <p:cNvSpPr/>
          <p:nvPr/>
        </p:nvSpPr>
        <p:spPr>
          <a:xfrm>
            <a:off x="1475656" y="3140968"/>
            <a:ext cx="5076564" cy="936104"/>
          </a:xfrm>
          <a:prstGeom prst="wedgeRoundRectCallout">
            <a:avLst>
              <a:gd name="adj1" fmla="val -38110"/>
              <a:gd name="adj2" fmla="val -11382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Research data dataset </a:t>
            </a:r>
            <a:br>
              <a:rPr kumimoji="0" lang="en-US" sz="2800" b="0" i="0" u="none" strike="noStrike" kern="1200" cap="none" spc="0" normalizeH="0" baseline="0" noProof="0" dirty="0">
                <a:ln>
                  <a:noFill/>
                </a:ln>
                <a:solidFill>
                  <a:srgbClr val="FFFFFF"/>
                </a:solidFill>
                <a:effectLst/>
                <a:uLnTx/>
                <a:uFillTx/>
                <a:latin typeface="Century Gothic"/>
                <a:ea typeface="+mn-ea"/>
                <a:cs typeface="+mn-cs"/>
              </a:rPr>
            </a:br>
            <a:r>
              <a:rPr kumimoji="0" lang="en-US" sz="2800" b="0" i="0" u="none" strike="noStrike" kern="1200" cap="none" spc="0" normalizeH="0" baseline="0" noProof="0" dirty="0">
                <a:ln>
                  <a:noFill/>
                </a:ln>
                <a:solidFill>
                  <a:srgbClr val="FFFFFF"/>
                </a:solidFill>
                <a:effectLst/>
                <a:uLnTx/>
                <a:uFillTx/>
                <a:latin typeface="Century Gothic"/>
                <a:ea typeface="+mn-ea"/>
                <a:cs typeface="+mn-cs"/>
              </a:rPr>
              <a:t>in a data repository</a:t>
            </a:r>
          </a:p>
        </p:txBody>
      </p:sp>
      <p:sp>
        <p:nvSpPr>
          <p:cNvPr id="11" name="吹き出し: 角を丸めた四角形 10">
            <a:extLst>
              <a:ext uri="{FF2B5EF4-FFF2-40B4-BE49-F238E27FC236}">
                <a16:creationId xmlns:a16="http://schemas.microsoft.com/office/drawing/2014/main" id="{BA340B9A-2B1A-4E04-9E48-8D23BAC43A5F}"/>
              </a:ext>
            </a:extLst>
          </p:cNvPr>
          <p:cNvSpPr/>
          <p:nvPr/>
        </p:nvSpPr>
        <p:spPr>
          <a:xfrm>
            <a:off x="1043608" y="4905164"/>
            <a:ext cx="5076564" cy="936104"/>
          </a:xfrm>
          <a:prstGeom prst="wedgeRoundRectCallout">
            <a:avLst>
              <a:gd name="adj1" fmla="val -34207"/>
              <a:gd name="adj2" fmla="val 86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List of </a:t>
            </a:r>
            <a:r>
              <a:rPr kumimoji="0" lang="en-US" sz="2800" b="0" i="0" u="none" strike="noStrike" kern="1200" cap="none" spc="0" normalizeH="0" baseline="0" noProof="0" dirty="0" err="1">
                <a:ln>
                  <a:noFill/>
                </a:ln>
                <a:solidFill>
                  <a:srgbClr val="FFFFFF"/>
                </a:solidFill>
                <a:effectLst/>
                <a:uLnTx/>
                <a:uFillTx/>
                <a:latin typeface="Century Gothic"/>
                <a:ea typeface="+mn-ea"/>
                <a:cs typeface="+mn-cs"/>
              </a:rPr>
              <a:t>Downloadble</a:t>
            </a:r>
            <a:r>
              <a:rPr kumimoji="0" lang="en-US" sz="2800" b="0" i="0" u="none" strike="noStrike" kern="1200" cap="none" spc="0" normalizeH="0" baseline="0" noProof="0" dirty="0">
                <a:ln>
                  <a:noFill/>
                </a:ln>
                <a:solidFill>
                  <a:srgbClr val="FFFFFF"/>
                </a:solidFill>
                <a:effectLst/>
                <a:uLnTx/>
                <a:uFillTx/>
                <a:latin typeface="Century Gothic"/>
                <a:ea typeface="+mn-ea"/>
                <a:cs typeface="+mn-cs"/>
              </a:rPr>
              <a:t> files</a:t>
            </a:r>
          </a:p>
        </p:txBody>
      </p:sp>
      <p:sp>
        <p:nvSpPr>
          <p:cNvPr id="14" name="タイトル 13">
            <a:extLst>
              <a:ext uri="{FF2B5EF4-FFF2-40B4-BE49-F238E27FC236}">
                <a16:creationId xmlns:a16="http://schemas.microsoft.com/office/drawing/2014/main" id="{D4253D0F-F70E-46D6-B8EC-53A87C7B8F2B}"/>
              </a:ext>
            </a:extLst>
          </p:cNvPr>
          <p:cNvSpPr>
            <a:spLocks noGrp="1"/>
          </p:cNvSpPr>
          <p:nvPr>
            <p:ph type="title"/>
          </p:nvPr>
        </p:nvSpPr>
        <p:spPr/>
        <p:txBody>
          <a:bodyPr/>
          <a:lstStyle/>
          <a:p>
            <a:endParaRPr lang="en-US"/>
          </a:p>
        </p:txBody>
      </p:sp>
      <p:sp>
        <p:nvSpPr>
          <p:cNvPr id="15" name="タイトル 1">
            <a:extLst>
              <a:ext uri="{FF2B5EF4-FFF2-40B4-BE49-F238E27FC236}">
                <a16:creationId xmlns:a16="http://schemas.microsoft.com/office/drawing/2014/main" id="{82A2DDD6-B54F-46FA-97D9-D579297E1387}"/>
              </a:ext>
            </a:extLst>
          </p:cNvPr>
          <p:cNvSpPr txBox="1">
            <a:spLocks/>
          </p:cNvSpPr>
          <p:nvPr/>
        </p:nvSpPr>
        <p:spPr>
          <a:xfrm>
            <a:off x="507" y="8620"/>
            <a:ext cx="9144001" cy="1449098"/>
          </a:xfrm>
          <a:prstGeom prst="rect">
            <a:avLst/>
          </a:prstGeo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a:lstStyle>
          <a:p>
            <a:pPr marL="0" marR="0" lvl="0" indent="0" algn="ctr" defTabSz="914484"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Example Website of a Dataset (2)</a:t>
            </a:r>
            <a:endParaRPr kumimoji="1" lang="ja-JP" altLang="en-US" sz="32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2598144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2" y="8619"/>
            <a:ext cx="9144001" cy="1449639"/>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Overview of Inventory Database</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4" name="図 3">
            <a:extLst>
              <a:ext uri="{FF2B5EF4-FFF2-40B4-BE49-F238E27FC236}">
                <a16:creationId xmlns:a16="http://schemas.microsoft.com/office/drawing/2014/main" id="{F3F32E73-E527-4BFD-B515-8AE77AA14E4B}"/>
              </a:ext>
            </a:extLst>
          </p:cNvPr>
          <p:cNvPicPr>
            <a:picLocks noChangeAspect="1"/>
          </p:cNvPicPr>
          <p:nvPr/>
        </p:nvPicPr>
        <p:blipFill>
          <a:blip r:embed="rId3"/>
          <a:stretch>
            <a:fillRect/>
          </a:stretch>
        </p:blipFill>
        <p:spPr>
          <a:xfrm>
            <a:off x="1505542" y="3933056"/>
            <a:ext cx="1496075" cy="771154"/>
          </a:xfrm>
          <a:prstGeom prst="rect">
            <a:avLst/>
          </a:prstGeom>
          <a:ln w="41275">
            <a:noFill/>
          </a:ln>
        </p:spPr>
      </p:pic>
      <p:sp>
        <p:nvSpPr>
          <p:cNvPr id="6" name="フローチャート: 磁気ディスク 5">
            <a:extLst>
              <a:ext uri="{FF2B5EF4-FFF2-40B4-BE49-F238E27FC236}">
                <a16:creationId xmlns:a16="http://schemas.microsoft.com/office/drawing/2014/main" id="{1BF728D4-C38E-4047-B92D-D01B3BEBD35A}"/>
              </a:ext>
            </a:extLst>
          </p:cNvPr>
          <p:cNvSpPr/>
          <p:nvPr/>
        </p:nvSpPr>
        <p:spPr>
          <a:xfrm>
            <a:off x="4846171" y="1885813"/>
            <a:ext cx="1169856" cy="795120"/>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 name="フローチャート: 書類 6">
            <a:extLst>
              <a:ext uri="{FF2B5EF4-FFF2-40B4-BE49-F238E27FC236}">
                <a16:creationId xmlns:a16="http://schemas.microsoft.com/office/drawing/2014/main" id="{A7ACF01E-6FC2-4470-91B9-3720CEC9D3F0}"/>
              </a:ext>
            </a:extLst>
          </p:cNvPr>
          <p:cNvSpPr/>
          <p:nvPr/>
        </p:nvSpPr>
        <p:spPr>
          <a:xfrm>
            <a:off x="3463383" y="1621297"/>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8" name="フローチャート: 磁気ディスク 7">
            <a:extLst>
              <a:ext uri="{FF2B5EF4-FFF2-40B4-BE49-F238E27FC236}">
                <a16:creationId xmlns:a16="http://schemas.microsoft.com/office/drawing/2014/main" id="{3CD5336F-A077-4A2C-AD7E-358E9A5E3420}"/>
              </a:ext>
            </a:extLst>
          </p:cNvPr>
          <p:cNvSpPr/>
          <p:nvPr/>
        </p:nvSpPr>
        <p:spPr>
          <a:xfrm>
            <a:off x="805792" y="3393983"/>
            <a:ext cx="1370784" cy="896687"/>
          </a:xfrm>
          <a:prstGeom prst="flowChartMagneticDisk">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Inventory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9" name="フローチャート: 書類 8">
            <a:extLst>
              <a:ext uri="{FF2B5EF4-FFF2-40B4-BE49-F238E27FC236}">
                <a16:creationId xmlns:a16="http://schemas.microsoft.com/office/drawing/2014/main" id="{9401CDA3-F06A-4C2F-B2F2-885FC660EC1F}"/>
              </a:ext>
            </a:extLst>
          </p:cNvPr>
          <p:cNvSpPr/>
          <p:nvPr/>
        </p:nvSpPr>
        <p:spPr>
          <a:xfrm>
            <a:off x="238547" y="2908034"/>
            <a:ext cx="1536169" cy="811784"/>
          </a:xfrm>
          <a:prstGeom prst="flowChartDocument">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 interface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2" name="フローチャート: 書類 11">
            <a:extLst>
              <a:ext uri="{FF2B5EF4-FFF2-40B4-BE49-F238E27FC236}">
                <a16:creationId xmlns:a16="http://schemas.microsoft.com/office/drawing/2014/main" id="{7BCE1502-40EB-44CB-9E7C-2D7C2D103525}"/>
              </a:ext>
            </a:extLst>
          </p:cNvPr>
          <p:cNvSpPr/>
          <p:nvPr/>
        </p:nvSpPr>
        <p:spPr>
          <a:xfrm>
            <a:off x="6933256" y="1626277"/>
            <a:ext cx="1455449" cy="710272"/>
          </a:xfrm>
          <a:prstGeom prst="flowChartDocumen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 Data</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3" name="フローチャート: 書類 12">
            <a:extLst>
              <a:ext uri="{FF2B5EF4-FFF2-40B4-BE49-F238E27FC236}">
                <a16:creationId xmlns:a16="http://schemas.microsoft.com/office/drawing/2014/main" id="{99F3E291-3427-4F90-95BD-E9CD0F912643}"/>
              </a:ext>
            </a:extLst>
          </p:cNvPr>
          <p:cNvSpPr/>
          <p:nvPr/>
        </p:nvSpPr>
        <p:spPr>
          <a:xfrm>
            <a:off x="7421414" y="2197762"/>
            <a:ext cx="1455449" cy="710272"/>
          </a:xfrm>
          <a:prstGeom prst="flowChartDocumen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 Data</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14" name="直線矢印コネクタ 13">
            <a:extLst>
              <a:ext uri="{FF2B5EF4-FFF2-40B4-BE49-F238E27FC236}">
                <a16:creationId xmlns:a16="http://schemas.microsoft.com/office/drawing/2014/main" id="{9F57F2EB-90C6-42CA-9790-0CD8CB142776}"/>
              </a:ext>
            </a:extLst>
          </p:cNvPr>
          <p:cNvCxnSpPr>
            <a:cxnSpLocks/>
            <a:stCxn id="6" idx="4"/>
            <a:endCxn id="12" idx="1"/>
          </p:cNvCxnSpPr>
          <p:nvPr/>
        </p:nvCxnSpPr>
        <p:spPr bwMode="auto">
          <a:xfrm flipV="1">
            <a:off x="6016027" y="1981413"/>
            <a:ext cx="917229" cy="301960"/>
          </a:xfrm>
          <a:prstGeom prst="straightConnector1">
            <a:avLst/>
          </a:prstGeom>
          <a:solidFill>
            <a:schemeClr val="accent1"/>
          </a:solidFill>
          <a:ln w="158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a:extLst>
              <a:ext uri="{FF2B5EF4-FFF2-40B4-BE49-F238E27FC236}">
                <a16:creationId xmlns:a16="http://schemas.microsoft.com/office/drawing/2014/main" id="{3D6FD84B-3B21-4584-96C4-1C203F8F8B5E}"/>
              </a:ext>
            </a:extLst>
          </p:cNvPr>
          <p:cNvCxnSpPr>
            <a:cxnSpLocks/>
            <a:stCxn id="6" idx="4"/>
            <a:endCxn id="13" idx="1"/>
          </p:cNvCxnSpPr>
          <p:nvPr/>
        </p:nvCxnSpPr>
        <p:spPr bwMode="auto">
          <a:xfrm>
            <a:off x="6016027" y="2283373"/>
            <a:ext cx="1405387" cy="269525"/>
          </a:xfrm>
          <a:prstGeom prst="straightConnector1">
            <a:avLst/>
          </a:prstGeom>
          <a:solidFill>
            <a:schemeClr val="accent1"/>
          </a:solidFill>
          <a:ln w="158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a:extLst>
              <a:ext uri="{FF2B5EF4-FFF2-40B4-BE49-F238E27FC236}">
                <a16:creationId xmlns:a16="http://schemas.microsoft.com/office/drawing/2014/main" id="{84073EFE-6403-4DD2-B8C3-1A9A32B36509}"/>
              </a:ext>
            </a:extLst>
          </p:cNvPr>
          <p:cNvSpPr txBox="1"/>
          <p:nvPr/>
        </p:nvSpPr>
        <p:spPr>
          <a:xfrm>
            <a:off x="6716961" y="5720099"/>
            <a:ext cx="2105177"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Researcher</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pic>
        <p:nvPicPr>
          <p:cNvPr id="17" name="図 16">
            <a:extLst>
              <a:ext uri="{FF2B5EF4-FFF2-40B4-BE49-F238E27FC236}">
                <a16:creationId xmlns:a16="http://schemas.microsoft.com/office/drawing/2014/main" id="{BAF9C1A9-6701-4954-9940-E2E845393F5C}"/>
              </a:ext>
            </a:extLst>
          </p:cNvPr>
          <p:cNvPicPr>
            <a:picLocks noChangeAspect="1"/>
          </p:cNvPicPr>
          <p:nvPr/>
        </p:nvPicPr>
        <p:blipFill>
          <a:blip r:embed="rId4"/>
          <a:stretch>
            <a:fillRect/>
          </a:stretch>
        </p:blipFill>
        <p:spPr>
          <a:xfrm>
            <a:off x="6933256" y="6396193"/>
            <a:ext cx="99524" cy="120060"/>
          </a:xfrm>
          <a:prstGeom prst="rect">
            <a:avLst/>
          </a:prstGeom>
        </p:spPr>
      </p:pic>
      <p:sp>
        <p:nvSpPr>
          <p:cNvPr id="18" name="テキスト ボックス 17">
            <a:extLst>
              <a:ext uri="{FF2B5EF4-FFF2-40B4-BE49-F238E27FC236}">
                <a16:creationId xmlns:a16="http://schemas.microsoft.com/office/drawing/2014/main" id="{B8370FBF-C0EE-4139-8664-F637F8AE5D06}"/>
              </a:ext>
            </a:extLst>
          </p:cNvPr>
          <p:cNvSpPr txBox="1"/>
          <p:nvPr/>
        </p:nvSpPr>
        <p:spPr>
          <a:xfrm>
            <a:off x="3842073" y="5756566"/>
            <a:ext cx="2258222"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Librarian/Archivist</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56A55D5B-F135-4F09-BBE6-F0612139F882}"/>
              </a:ext>
            </a:extLst>
          </p:cNvPr>
          <p:cNvSpPr txBox="1"/>
          <p:nvPr/>
        </p:nvSpPr>
        <p:spPr>
          <a:xfrm>
            <a:off x="2102148" y="6265180"/>
            <a:ext cx="1285523"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User</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801497C9-045B-46F9-898F-BF4DD442FA59}"/>
              </a:ext>
            </a:extLst>
          </p:cNvPr>
          <p:cNvSpPr txBox="1"/>
          <p:nvPr/>
        </p:nvSpPr>
        <p:spPr>
          <a:xfrm>
            <a:off x="4976325" y="3905815"/>
            <a:ext cx="132386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Develop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1" name="テキスト ボックス 20">
            <a:extLst>
              <a:ext uri="{FF2B5EF4-FFF2-40B4-BE49-F238E27FC236}">
                <a16:creationId xmlns:a16="http://schemas.microsoft.com/office/drawing/2014/main" id="{C4989EF2-D37A-4391-BFC0-B7BBCB03F6DA}"/>
              </a:ext>
            </a:extLst>
          </p:cNvPr>
          <p:cNvSpPr txBox="1"/>
          <p:nvPr/>
        </p:nvSpPr>
        <p:spPr>
          <a:xfrm>
            <a:off x="6605514" y="3595495"/>
            <a:ext cx="1149630"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Create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3" name="正方形/長方形 22">
            <a:extLst>
              <a:ext uri="{FF2B5EF4-FFF2-40B4-BE49-F238E27FC236}">
                <a16:creationId xmlns:a16="http://schemas.microsoft.com/office/drawing/2014/main" id="{81467731-1467-42B5-B00C-43C0B57B4ABA}"/>
              </a:ext>
            </a:extLst>
          </p:cNvPr>
          <p:cNvSpPr/>
          <p:nvPr/>
        </p:nvSpPr>
        <p:spPr bwMode="auto">
          <a:xfrm>
            <a:off x="109705" y="2776852"/>
            <a:ext cx="2951818" cy="2013116"/>
          </a:xfrm>
          <a:prstGeom prst="rect">
            <a:avLst/>
          </a:prstGeom>
          <a:noFill/>
          <a:ln w="38100"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374C81"/>
              </a:solidFill>
              <a:effectLst/>
              <a:uLnTx/>
              <a:uFillTx/>
              <a:latin typeface="ＭＳ Ｐゴシック" panose="020B0600070205080204" pitchFamily="50" charset="-128"/>
              <a:ea typeface="SimSun" panose="02010600030101010101" pitchFamily="2" charset="-122"/>
              <a:cs typeface="+mn-cs"/>
            </a:endParaRPr>
          </a:p>
        </p:txBody>
      </p:sp>
      <p:sp>
        <p:nvSpPr>
          <p:cNvPr id="24" name="正方形/長方形 23">
            <a:extLst>
              <a:ext uri="{FF2B5EF4-FFF2-40B4-BE49-F238E27FC236}">
                <a16:creationId xmlns:a16="http://schemas.microsoft.com/office/drawing/2014/main" id="{4AC7921A-DE60-4B64-BED7-B31265BDCE07}"/>
              </a:ext>
            </a:extLst>
          </p:cNvPr>
          <p:cNvSpPr/>
          <p:nvPr/>
        </p:nvSpPr>
        <p:spPr bwMode="auto">
          <a:xfrm>
            <a:off x="3291434" y="1553112"/>
            <a:ext cx="5691597" cy="4963142"/>
          </a:xfrm>
          <a:prstGeom prst="rect">
            <a:avLst/>
          </a:prstGeom>
          <a:noFill/>
          <a:ln w="22225" cap="flat" cmpd="sng" algn="ctr">
            <a:solidFill>
              <a:schemeClr val="tx1"/>
            </a:solidFill>
            <a:prstDash val="dash"/>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374C81"/>
              </a:solidFill>
              <a:effectLst/>
              <a:uLnTx/>
              <a:uFillTx/>
              <a:latin typeface="ＭＳ Ｐゴシック" panose="020B0600070205080204" pitchFamily="50" charset="-128"/>
              <a:ea typeface="SimSun" panose="02010600030101010101" pitchFamily="2" charset="-122"/>
              <a:cs typeface="+mn-cs"/>
            </a:endParaRPr>
          </a:p>
        </p:txBody>
      </p:sp>
      <p:sp>
        <p:nvSpPr>
          <p:cNvPr id="25" name="矢印: 上 24">
            <a:extLst>
              <a:ext uri="{FF2B5EF4-FFF2-40B4-BE49-F238E27FC236}">
                <a16:creationId xmlns:a16="http://schemas.microsoft.com/office/drawing/2014/main" id="{F45E0938-68C1-4920-9779-3B1B2B841C1F}"/>
              </a:ext>
            </a:extLst>
          </p:cNvPr>
          <p:cNvSpPr/>
          <p:nvPr/>
        </p:nvSpPr>
        <p:spPr>
          <a:xfrm>
            <a:off x="7660980" y="3089956"/>
            <a:ext cx="383981" cy="147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矢印: 上 25">
            <a:extLst>
              <a:ext uri="{FF2B5EF4-FFF2-40B4-BE49-F238E27FC236}">
                <a16:creationId xmlns:a16="http://schemas.microsoft.com/office/drawing/2014/main" id="{1438BB66-9F8F-4258-8DC7-DBA426E77667}"/>
              </a:ext>
            </a:extLst>
          </p:cNvPr>
          <p:cNvSpPr/>
          <p:nvPr/>
        </p:nvSpPr>
        <p:spPr>
          <a:xfrm>
            <a:off x="4721360" y="3905815"/>
            <a:ext cx="368980" cy="7920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7" name="グラフィックス 26" descr="混乱した人">
            <a:extLst>
              <a:ext uri="{FF2B5EF4-FFF2-40B4-BE49-F238E27FC236}">
                <a16:creationId xmlns:a16="http://schemas.microsoft.com/office/drawing/2014/main" id="{4E9A6E56-B61B-4D0A-9783-39F7F1A5DC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7710" y="5313597"/>
            <a:ext cx="914400" cy="914400"/>
          </a:xfrm>
          <a:prstGeom prst="rect">
            <a:avLst/>
          </a:prstGeom>
        </p:spPr>
      </p:pic>
      <p:pic>
        <p:nvPicPr>
          <p:cNvPr id="28" name="グラフィックス 27" descr="裁判所">
            <a:extLst>
              <a:ext uri="{FF2B5EF4-FFF2-40B4-BE49-F238E27FC236}">
                <a16:creationId xmlns:a16="http://schemas.microsoft.com/office/drawing/2014/main" id="{9FA84EB8-83FB-4C8F-88E1-CC30D8AC00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9450" y="4757430"/>
            <a:ext cx="914400" cy="914400"/>
          </a:xfrm>
          <a:prstGeom prst="rect">
            <a:avLst/>
          </a:prstGeom>
        </p:spPr>
      </p:pic>
      <p:pic>
        <p:nvPicPr>
          <p:cNvPr id="29" name="グラフィックス 28" descr="走る">
            <a:extLst>
              <a:ext uri="{FF2B5EF4-FFF2-40B4-BE49-F238E27FC236}">
                <a16:creationId xmlns:a16="http://schemas.microsoft.com/office/drawing/2014/main" id="{4C1872AD-6716-49CB-B4E1-40B9BFE29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2289" y="1546825"/>
            <a:ext cx="914400" cy="914400"/>
          </a:xfrm>
          <a:prstGeom prst="rect">
            <a:avLst/>
          </a:prstGeom>
        </p:spPr>
      </p:pic>
      <p:sp>
        <p:nvSpPr>
          <p:cNvPr id="30" name="フローチャート: 磁気ディスク 29">
            <a:extLst>
              <a:ext uri="{FF2B5EF4-FFF2-40B4-BE49-F238E27FC236}">
                <a16:creationId xmlns:a16="http://schemas.microsoft.com/office/drawing/2014/main" id="{AFEF948B-39F0-42AE-9219-539FCBBB6904}"/>
              </a:ext>
            </a:extLst>
          </p:cNvPr>
          <p:cNvSpPr/>
          <p:nvPr/>
        </p:nvSpPr>
        <p:spPr>
          <a:xfrm>
            <a:off x="4662746" y="2883393"/>
            <a:ext cx="1169857" cy="823125"/>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1" name="フローチャート: 書類 30">
            <a:extLst>
              <a:ext uri="{FF2B5EF4-FFF2-40B4-BE49-F238E27FC236}">
                <a16:creationId xmlns:a16="http://schemas.microsoft.com/office/drawing/2014/main" id="{A7CECD43-77F4-4DCA-97ED-37F6C693A259}"/>
              </a:ext>
            </a:extLst>
          </p:cNvPr>
          <p:cNvSpPr/>
          <p:nvPr/>
        </p:nvSpPr>
        <p:spPr>
          <a:xfrm>
            <a:off x="3463383" y="2562561"/>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2" name="矢印: 上 31">
            <a:extLst>
              <a:ext uri="{FF2B5EF4-FFF2-40B4-BE49-F238E27FC236}">
                <a16:creationId xmlns:a16="http://schemas.microsoft.com/office/drawing/2014/main" id="{3D768AD1-B9E4-42B1-87A1-CA66EB498D84}"/>
              </a:ext>
            </a:extLst>
          </p:cNvPr>
          <p:cNvSpPr/>
          <p:nvPr/>
        </p:nvSpPr>
        <p:spPr>
          <a:xfrm rot="1422883">
            <a:off x="3090581" y="3565795"/>
            <a:ext cx="440508" cy="17232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矢印: 上 32">
            <a:extLst>
              <a:ext uri="{FF2B5EF4-FFF2-40B4-BE49-F238E27FC236}">
                <a16:creationId xmlns:a16="http://schemas.microsoft.com/office/drawing/2014/main" id="{BD5003AE-AA2F-4580-BF20-628D7047AEB7}"/>
              </a:ext>
            </a:extLst>
          </p:cNvPr>
          <p:cNvSpPr/>
          <p:nvPr/>
        </p:nvSpPr>
        <p:spPr>
          <a:xfrm rot="17960214">
            <a:off x="1520960" y="4716438"/>
            <a:ext cx="387147" cy="13494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テキスト ボックス 33">
            <a:extLst>
              <a:ext uri="{FF2B5EF4-FFF2-40B4-BE49-F238E27FC236}">
                <a16:creationId xmlns:a16="http://schemas.microsoft.com/office/drawing/2014/main" id="{F97606C1-FD50-4EFB-8ECB-F50BC18E7284}"/>
              </a:ext>
            </a:extLst>
          </p:cNvPr>
          <p:cNvSpPr txBox="1"/>
          <p:nvPr/>
        </p:nvSpPr>
        <p:spPr>
          <a:xfrm>
            <a:off x="1660903" y="4858896"/>
            <a:ext cx="117160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Retrieve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Use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pic>
        <p:nvPicPr>
          <p:cNvPr id="57" name="グラフィックス 56" descr="教授">
            <a:extLst>
              <a:ext uri="{FF2B5EF4-FFF2-40B4-BE49-F238E27FC236}">
                <a16:creationId xmlns:a16="http://schemas.microsoft.com/office/drawing/2014/main" id="{3F921514-C974-48A9-B088-EC93D4F38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95770" y="4800094"/>
            <a:ext cx="914400" cy="914400"/>
          </a:xfrm>
          <a:prstGeom prst="rect">
            <a:avLst/>
          </a:prstGeom>
        </p:spPr>
      </p:pic>
      <p:sp>
        <p:nvSpPr>
          <p:cNvPr id="58" name="テキスト ボックス 57">
            <a:extLst>
              <a:ext uri="{FF2B5EF4-FFF2-40B4-BE49-F238E27FC236}">
                <a16:creationId xmlns:a16="http://schemas.microsoft.com/office/drawing/2014/main" id="{CC7F3040-39C5-424F-8F51-737CF27561B6}"/>
              </a:ext>
            </a:extLst>
          </p:cNvPr>
          <p:cNvSpPr txBox="1"/>
          <p:nvPr/>
        </p:nvSpPr>
        <p:spPr>
          <a:xfrm>
            <a:off x="1069830" y="2406007"/>
            <a:ext cx="1734536"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err="1">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RsDA</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members</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59" name="矢印: 上 58">
            <a:extLst>
              <a:ext uri="{FF2B5EF4-FFF2-40B4-BE49-F238E27FC236}">
                <a16:creationId xmlns:a16="http://schemas.microsoft.com/office/drawing/2014/main" id="{638B37F2-426C-42F9-82A6-F475CD184383}"/>
              </a:ext>
            </a:extLst>
          </p:cNvPr>
          <p:cNvSpPr/>
          <p:nvPr/>
        </p:nvSpPr>
        <p:spPr>
          <a:xfrm rot="5400000">
            <a:off x="2823188" y="1622057"/>
            <a:ext cx="440508" cy="8548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0" name="テキスト ボックス 59">
            <a:extLst>
              <a:ext uri="{FF2B5EF4-FFF2-40B4-BE49-F238E27FC236}">
                <a16:creationId xmlns:a16="http://schemas.microsoft.com/office/drawing/2014/main" id="{4994593A-446D-4CF9-9841-406DF48AECF8}"/>
              </a:ext>
            </a:extLst>
          </p:cNvPr>
          <p:cNvSpPr txBox="1"/>
          <p:nvPr/>
        </p:nvSpPr>
        <p:spPr>
          <a:xfrm>
            <a:off x="2117509" y="1435474"/>
            <a:ext cx="1323867"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Catalogue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61" name="矢印: 上 60">
            <a:extLst>
              <a:ext uri="{FF2B5EF4-FFF2-40B4-BE49-F238E27FC236}">
                <a16:creationId xmlns:a16="http://schemas.microsoft.com/office/drawing/2014/main" id="{7A99B4B6-5D7E-495C-80FB-15682BB4B52F}"/>
              </a:ext>
            </a:extLst>
          </p:cNvPr>
          <p:cNvSpPr/>
          <p:nvPr/>
        </p:nvSpPr>
        <p:spPr>
          <a:xfrm rot="2720246" flipH="1" flipV="1">
            <a:off x="955221" y="2077549"/>
            <a:ext cx="304238" cy="8098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2" name="テキスト ボックス 61">
            <a:extLst>
              <a:ext uri="{FF2B5EF4-FFF2-40B4-BE49-F238E27FC236}">
                <a16:creationId xmlns:a16="http://schemas.microsoft.com/office/drawing/2014/main" id="{358ED736-8E57-430A-A5C9-9CFC08E000D4}"/>
              </a:ext>
            </a:extLst>
          </p:cNvPr>
          <p:cNvSpPr txBox="1"/>
          <p:nvPr/>
        </p:nvSpPr>
        <p:spPr>
          <a:xfrm>
            <a:off x="28449" y="1567684"/>
            <a:ext cx="132386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Develop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1186400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2" y="8619"/>
            <a:ext cx="9144001" cy="1449639"/>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Overview of Inventory Database</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4" name="図 3">
            <a:extLst>
              <a:ext uri="{FF2B5EF4-FFF2-40B4-BE49-F238E27FC236}">
                <a16:creationId xmlns:a16="http://schemas.microsoft.com/office/drawing/2014/main" id="{F3F32E73-E527-4BFD-B515-8AE77AA14E4B}"/>
              </a:ext>
            </a:extLst>
          </p:cNvPr>
          <p:cNvPicPr>
            <a:picLocks noChangeAspect="1"/>
          </p:cNvPicPr>
          <p:nvPr/>
        </p:nvPicPr>
        <p:blipFill>
          <a:blip r:embed="rId3"/>
          <a:stretch>
            <a:fillRect/>
          </a:stretch>
        </p:blipFill>
        <p:spPr>
          <a:xfrm>
            <a:off x="1505542" y="3933056"/>
            <a:ext cx="1496075" cy="771154"/>
          </a:xfrm>
          <a:prstGeom prst="rect">
            <a:avLst/>
          </a:prstGeom>
          <a:ln w="41275">
            <a:noFill/>
          </a:ln>
        </p:spPr>
      </p:pic>
      <p:sp>
        <p:nvSpPr>
          <p:cNvPr id="6" name="フローチャート: 磁気ディスク 5">
            <a:extLst>
              <a:ext uri="{FF2B5EF4-FFF2-40B4-BE49-F238E27FC236}">
                <a16:creationId xmlns:a16="http://schemas.microsoft.com/office/drawing/2014/main" id="{1BF728D4-C38E-4047-B92D-D01B3BEBD35A}"/>
              </a:ext>
            </a:extLst>
          </p:cNvPr>
          <p:cNvSpPr/>
          <p:nvPr/>
        </p:nvSpPr>
        <p:spPr>
          <a:xfrm>
            <a:off x="4846171" y="1885813"/>
            <a:ext cx="1169856" cy="795120"/>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 name="フローチャート: 書類 6">
            <a:extLst>
              <a:ext uri="{FF2B5EF4-FFF2-40B4-BE49-F238E27FC236}">
                <a16:creationId xmlns:a16="http://schemas.microsoft.com/office/drawing/2014/main" id="{A7ACF01E-6FC2-4470-91B9-3720CEC9D3F0}"/>
              </a:ext>
            </a:extLst>
          </p:cNvPr>
          <p:cNvSpPr/>
          <p:nvPr/>
        </p:nvSpPr>
        <p:spPr>
          <a:xfrm>
            <a:off x="3463383" y="1621297"/>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8" name="フローチャート: 磁気ディスク 7">
            <a:extLst>
              <a:ext uri="{FF2B5EF4-FFF2-40B4-BE49-F238E27FC236}">
                <a16:creationId xmlns:a16="http://schemas.microsoft.com/office/drawing/2014/main" id="{3CD5336F-A077-4A2C-AD7E-358E9A5E3420}"/>
              </a:ext>
            </a:extLst>
          </p:cNvPr>
          <p:cNvSpPr/>
          <p:nvPr/>
        </p:nvSpPr>
        <p:spPr>
          <a:xfrm>
            <a:off x="805792" y="3393983"/>
            <a:ext cx="1370784" cy="896687"/>
          </a:xfrm>
          <a:prstGeom prst="flowChartMagneticDisk">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Inventory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9" name="フローチャート: 書類 8">
            <a:extLst>
              <a:ext uri="{FF2B5EF4-FFF2-40B4-BE49-F238E27FC236}">
                <a16:creationId xmlns:a16="http://schemas.microsoft.com/office/drawing/2014/main" id="{9401CDA3-F06A-4C2F-B2F2-885FC660EC1F}"/>
              </a:ext>
            </a:extLst>
          </p:cNvPr>
          <p:cNvSpPr/>
          <p:nvPr/>
        </p:nvSpPr>
        <p:spPr>
          <a:xfrm>
            <a:off x="238547" y="2908034"/>
            <a:ext cx="1536169" cy="811784"/>
          </a:xfrm>
          <a:prstGeom prst="flowChartDocument">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 interface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pic>
        <p:nvPicPr>
          <p:cNvPr id="17" name="図 16">
            <a:extLst>
              <a:ext uri="{FF2B5EF4-FFF2-40B4-BE49-F238E27FC236}">
                <a16:creationId xmlns:a16="http://schemas.microsoft.com/office/drawing/2014/main" id="{BAF9C1A9-6701-4954-9940-E2E845393F5C}"/>
              </a:ext>
            </a:extLst>
          </p:cNvPr>
          <p:cNvPicPr>
            <a:picLocks noChangeAspect="1"/>
          </p:cNvPicPr>
          <p:nvPr/>
        </p:nvPicPr>
        <p:blipFill>
          <a:blip r:embed="rId4"/>
          <a:stretch>
            <a:fillRect/>
          </a:stretch>
        </p:blipFill>
        <p:spPr>
          <a:xfrm>
            <a:off x="6933256" y="6396193"/>
            <a:ext cx="99524" cy="120060"/>
          </a:xfrm>
          <a:prstGeom prst="rect">
            <a:avLst/>
          </a:prstGeom>
        </p:spPr>
      </p:pic>
      <p:sp>
        <p:nvSpPr>
          <p:cNvPr id="23" name="正方形/長方形 22">
            <a:extLst>
              <a:ext uri="{FF2B5EF4-FFF2-40B4-BE49-F238E27FC236}">
                <a16:creationId xmlns:a16="http://schemas.microsoft.com/office/drawing/2014/main" id="{81467731-1467-42B5-B00C-43C0B57B4ABA}"/>
              </a:ext>
            </a:extLst>
          </p:cNvPr>
          <p:cNvSpPr/>
          <p:nvPr/>
        </p:nvSpPr>
        <p:spPr bwMode="auto">
          <a:xfrm>
            <a:off x="109705" y="2776852"/>
            <a:ext cx="2951818" cy="2013116"/>
          </a:xfrm>
          <a:prstGeom prst="rect">
            <a:avLst/>
          </a:prstGeom>
          <a:noFill/>
          <a:ln w="38100"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374C81"/>
              </a:solidFill>
              <a:effectLst/>
              <a:uLnTx/>
              <a:uFillTx/>
              <a:latin typeface="ＭＳ Ｐゴシック" panose="020B0600070205080204" pitchFamily="50" charset="-128"/>
              <a:ea typeface="SimSun" panose="02010600030101010101" pitchFamily="2" charset="-122"/>
              <a:cs typeface="+mn-cs"/>
            </a:endParaRPr>
          </a:p>
        </p:txBody>
      </p:sp>
      <p:sp>
        <p:nvSpPr>
          <p:cNvPr id="30" name="フローチャート: 磁気ディスク 29">
            <a:extLst>
              <a:ext uri="{FF2B5EF4-FFF2-40B4-BE49-F238E27FC236}">
                <a16:creationId xmlns:a16="http://schemas.microsoft.com/office/drawing/2014/main" id="{AFEF948B-39F0-42AE-9219-539FCBBB6904}"/>
              </a:ext>
            </a:extLst>
          </p:cNvPr>
          <p:cNvSpPr/>
          <p:nvPr/>
        </p:nvSpPr>
        <p:spPr>
          <a:xfrm>
            <a:off x="4662746" y="2883393"/>
            <a:ext cx="1169857" cy="823125"/>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1" name="フローチャート: 書類 30">
            <a:extLst>
              <a:ext uri="{FF2B5EF4-FFF2-40B4-BE49-F238E27FC236}">
                <a16:creationId xmlns:a16="http://schemas.microsoft.com/office/drawing/2014/main" id="{A7CECD43-77F4-4DCA-97ED-37F6C693A259}"/>
              </a:ext>
            </a:extLst>
          </p:cNvPr>
          <p:cNvSpPr/>
          <p:nvPr/>
        </p:nvSpPr>
        <p:spPr>
          <a:xfrm>
            <a:off x="3463383" y="2562561"/>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12551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E30F15CE-ACDB-4B38-995B-797973366479}"/>
              </a:ext>
            </a:extLst>
          </p:cNvPr>
          <p:cNvSpPr>
            <a:spLocks noGrp="1"/>
          </p:cNvSpPr>
          <p:nvPr>
            <p:ph type="title"/>
          </p:nvPr>
        </p:nvSpPr>
        <p:spPr>
          <a:xfrm>
            <a:off x="-1" y="8620"/>
            <a:ext cx="9144001" cy="1439361"/>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Metadata Model</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38" name="円/楕円 1">
            <a:extLst>
              <a:ext uri="{FF2B5EF4-FFF2-40B4-BE49-F238E27FC236}">
                <a16:creationId xmlns:a16="http://schemas.microsoft.com/office/drawing/2014/main" id="{3F002C3F-A5EF-47E5-BE5C-8301D4D2C5BD}"/>
              </a:ext>
            </a:extLst>
          </p:cNvPr>
          <p:cNvSpPr/>
          <p:nvPr/>
        </p:nvSpPr>
        <p:spPr>
          <a:xfrm>
            <a:off x="575556" y="3573016"/>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Inventory Entry</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39" name="直線矢印コネクタ 38">
            <a:extLst>
              <a:ext uri="{FF2B5EF4-FFF2-40B4-BE49-F238E27FC236}">
                <a16:creationId xmlns:a16="http://schemas.microsoft.com/office/drawing/2014/main" id="{8A06CFEE-23E8-435B-AC81-A42EE4BD9C1D}"/>
              </a:ext>
            </a:extLst>
          </p:cNvPr>
          <p:cNvCxnSpPr>
            <a:cxnSpLocks/>
            <a:stCxn id="38" idx="0"/>
            <a:endCxn id="47" idx="2"/>
          </p:cNvCxnSpPr>
          <p:nvPr/>
        </p:nvCxnSpPr>
        <p:spPr>
          <a:xfrm flipV="1">
            <a:off x="1727684" y="2298881"/>
            <a:ext cx="1440160" cy="127413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AB31D88B-10AD-46AA-B6DF-945ACA73CB6D}"/>
              </a:ext>
            </a:extLst>
          </p:cNvPr>
          <p:cNvSpPr txBox="1"/>
          <p:nvPr/>
        </p:nvSpPr>
        <p:spPr>
          <a:xfrm>
            <a:off x="848076" y="2595997"/>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47" name="楕円 46">
            <a:extLst>
              <a:ext uri="{FF2B5EF4-FFF2-40B4-BE49-F238E27FC236}">
                <a16:creationId xmlns:a16="http://schemas.microsoft.com/office/drawing/2014/main" id="{9D713190-E3D3-45D1-9BAF-9EC84D6996F5}"/>
              </a:ext>
            </a:extLst>
          </p:cNvPr>
          <p:cNvSpPr/>
          <p:nvPr/>
        </p:nvSpPr>
        <p:spPr>
          <a:xfrm>
            <a:off x="3167844" y="1729837"/>
            <a:ext cx="2313940" cy="1138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Dataset</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3002514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コンテンツ プレースホルダー 8">
            <a:extLst>
              <a:ext uri="{FF2B5EF4-FFF2-40B4-BE49-F238E27FC236}">
                <a16:creationId xmlns:a16="http://schemas.microsoft.com/office/drawing/2014/main" id="{DBD2668A-EB5D-486C-B0A5-849F829218A5}"/>
              </a:ext>
            </a:extLst>
          </p:cNvPr>
          <p:cNvPicPr>
            <a:picLocks noGrp="1" noChangeAspect="1"/>
          </p:cNvPicPr>
          <p:nvPr>
            <p:ph idx="1"/>
          </p:nvPr>
        </p:nvPicPr>
        <p:blipFill>
          <a:blip r:embed="rId3"/>
          <a:stretch>
            <a:fillRect/>
          </a:stretch>
        </p:blipFill>
        <p:spPr>
          <a:xfrm>
            <a:off x="0" y="1304764"/>
            <a:ext cx="9128947" cy="6479685"/>
          </a:xfrm>
        </p:spPr>
      </p:pic>
      <p:sp>
        <p:nvSpPr>
          <p:cNvPr id="16" name="タイトル 15">
            <a:extLst>
              <a:ext uri="{FF2B5EF4-FFF2-40B4-BE49-F238E27FC236}">
                <a16:creationId xmlns:a16="http://schemas.microsoft.com/office/drawing/2014/main" id="{88BC2970-21F9-4109-9166-97C089159FCC}"/>
              </a:ext>
            </a:extLst>
          </p:cNvPr>
          <p:cNvSpPr>
            <a:spLocks noGrp="1"/>
          </p:cNvSpPr>
          <p:nvPr>
            <p:ph type="title"/>
          </p:nvPr>
        </p:nvSpPr>
        <p:spPr/>
        <p:txBody>
          <a:bodyPr/>
          <a:lstStyle/>
          <a:p>
            <a:endParaRPr lang="en-US"/>
          </a:p>
        </p:txBody>
      </p:sp>
      <p:sp>
        <p:nvSpPr>
          <p:cNvPr id="17" name="タイトル 1">
            <a:extLst>
              <a:ext uri="{FF2B5EF4-FFF2-40B4-BE49-F238E27FC236}">
                <a16:creationId xmlns:a16="http://schemas.microsoft.com/office/drawing/2014/main" id="{899AFABA-842D-4F4A-9E38-5A51532AFF7C}"/>
              </a:ext>
            </a:extLst>
          </p:cNvPr>
          <p:cNvSpPr txBox="1">
            <a:spLocks/>
          </p:cNvSpPr>
          <p:nvPr/>
        </p:nvSpPr>
        <p:spPr>
          <a:xfrm>
            <a:off x="507" y="8620"/>
            <a:ext cx="9144001" cy="1449098"/>
          </a:xfrm>
          <a:prstGeom prst="rect">
            <a:avLst/>
          </a:prstGeo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a:lstStyle>
          <a:p>
            <a:pPr marL="0" marR="0" lvl="0" indent="0" algn="ctr" defTabSz="914484"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Example Source Object (1)</a:t>
            </a:r>
            <a:endParaRPr kumimoji="1" lang="ja-JP" altLang="en-US" sz="32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18" name="吹き出し: 角を丸めた四角形 17">
            <a:extLst>
              <a:ext uri="{FF2B5EF4-FFF2-40B4-BE49-F238E27FC236}">
                <a16:creationId xmlns:a16="http://schemas.microsoft.com/office/drawing/2014/main" id="{9B9C2993-57E6-4C20-8652-020FD2D52C1E}"/>
              </a:ext>
            </a:extLst>
          </p:cNvPr>
          <p:cNvSpPr/>
          <p:nvPr/>
        </p:nvSpPr>
        <p:spPr>
          <a:xfrm>
            <a:off x="838767" y="3429000"/>
            <a:ext cx="3718193" cy="936104"/>
          </a:xfrm>
          <a:prstGeom prst="wedgeRoundRectCallout">
            <a:avLst>
              <a:gd name="adj1" fmla="val 65216"/>
              <a:gd name="adj2" fmla="val 195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Dataset of Magazines</a:t>
            </a:r>
          </a:p>
        </p:txBody>
      </p:sp>
    </p:spTree>
    <p:extLst>
      <p:ext uri="{BB962C8B-B14F-4D97-AF65-F5344CB8AC3E}">
        <p14:creationId xmlns:p14="http://schemas.microsoft.com/office/powerpoint/2010/main" val="301804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53D2DF7F-55F7-4BDD-A78D-2FE8EA8DB095}"/>
              </a:ext>
            </a:extLst>
          </p:cNvPr>
          <p:cNvPicPr>
            <a:picLocks noChangeAspect="1"/>
          </p:cNvPicPr>
          <p:nvPr/>
        </p:nvPicPr>
        <p:blipFill>
          <a:blip r:embed="rId3"/>
          <a:stretch>
            <a:fillRect/>
          </a:stretch>
        </p:blipFill>
        <p:spPr>
          <a:xfrm>
            <a:off x="998" y="1484106"/>
            <a:ext cx="9734936" cy="5373894"/>
          </a:xfrm>
          <a:prstGeom prst="rect">
            <a:avLst/>
          </a:prstGeom>
        </p:spPr>
      </p:pic>
      <p:sp>
        <p:nvSpPr>
          <p:cNvPr id="16" name="タイトル 15">
            <a:extLst>
              <a:ext uri="{FF2B5EF4-FFF2-40B4-BE49-F238E27FC236}">
                <a16:creationId xmlns:a16="http://schemas.microsoft.com/office/drawing/2014/main" id="{88BC2970-21F9-4109-9166-97C089159FCC}"/>
              </a:ext>
            </a:extLst>
          </p:cNvPr>
          <p:cNvSpPr>
            <a:spLocks noGrp="1"/>
          </p:cNvSpPr>
          <p:nvPr>
            <p:ph type="title"/>
          </p:nvPr>
        </p:nvSpPr>
        <p:spPr/>
        <p:txBody>
          <a:bodyPr/>
          <a:lstStyle/>
          <a:p>
            <a:endParaRPr lang="en-US"/>
          </a:p>
        </p:txBody>
      </p:sp>
      <p:sp>
        <p:nvSpPr>
          <p:cNvPr id="17" name="タイトル 1">
            <a:extLst>
              <a:ext uri="{FF2B5EF4-FFF2-40B4-BE49-F238E27FC236}">
                <a16:creationId xmlns:a16="http://schemas.microsoft.com/office/drawing/2014/main" id="{899AFABA-842D-4F4A-9E38-5A51532AFF7C}"/>
              </a:ext>
            </a:extLst>
          </p:cNvPr>
          <p:cNvSpPr txBox="1">
            <a:spLocks/>
          </p:cNvSpPr>
          <p:nvPr/>
        </p:nvSpPr>
        <p:spPr>
          <a:xfrm>
            <a:off x="507" y="8620"/>
            <a:ext cx="9144001" cy="1449098"/>
          </a:xfrm>
          <a:prstGeom prst="rect">
            <a:avLst/>
          </a:prstGeo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a:lstStyle>
          <a:p>
            <a:pPr marL="0" marR="0" lvl="0" indent="0" algn="ctr" defTabSz="914484" rtl="0" eaLnBrk="1" fontAlgn="auto" latinLnBrk="0" hangingPunct="1">
              <a:lnSpc>
                <a:spcPct val="100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Example Source Object (2)</a:t>
            </a:r>
            <a:endParaRPr kumimoji="1" lang="ja-JP" altLang="en-US" sz="32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8" name="吹き出し: 角を丸めた四角形 7">
            <a:extLst>
              <a:ext uri="{FF2B5EF4-FFF2-40B4-BE49-F238E27FC236}">
                <a16:creationId xmlns:a16="http://schemas.microsoft.com/office/drawing/2014/main" id="{1A2D6437-EBD3-40E1-88B8-6B05E73CB39B}"/>
              </a:ext>
            </a:extLst>
          </p:cNvPr>
          <p:cNvSpPr/>
          <p:nvPr/>
        </p:nvSpPr>
        <p:spPr>
          <a:xfrm>
            <a:off x="251520" y="3234949"/>
            <a:ext cx="3718193" cy="936104"/>
          </a:xfrm>
          <a:prstGeom prst="wedgeRoundRectCallout">
            <a:avLst>
              <a:gd name="adj1" fmla="val 32111"/>
              <a:gd name="adj2" fmla="val -800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a:ea typeface="+mn-ea"/>
                <a:cs typeface="+mn-cs"/>
              </a:rPr>
              <a:t>Dataset of Fieldnotes</a:t>
            </a:r>
          </a:p>
        </p:txBody>
      </p:sp>
    </p:spTree>
    <p:extLst>
      <p:ext uri="{BB962C8B-B14F-4D97-AF65-F5344CB8AC3E}">
        <p14:creationId xmlns:p14="http://schemas.microsoft.com/office/powerpoint/2010/main" val="2842070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E30F15CE-ACDB-4B38-995B-797973366479}"/>
              </a:ext>
            </a:extLst>
          </p:cNvPr>
          <p:cNvSpPr>
            <a:spLocks noGrp="1"/>
          </p:cNvSpPr>
          <p:nvPr>
            <p:ph type="title"/>
          </p:nvPr>
        </p:nvSpPr>
        <p:spPr>
          <a:xfrm>
            <a:off x="-1" y="8620"/>
            <a:ext cx="9144001" cy="1439361"/>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Metadata Model</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72" name="円/楕円 1">
            <a:extLst>
              <a:ext uri="{FF2B5EF4-FFF2-40B4-BE49-F238E27FC236}">
                <a16:creationId xmlns:a16="http://schemas.microsoft.com/office/drawing/2014/main" id="{D92E7D91-6735-402F-987D-F99740A8D661}"/>
              </a:ext>
            </a:extLst>
          </p:cNvPr>
          <p:cNvSpPr/>
          <p:nvPr/>
        </p:nvSpPr>
        <p:spPr>
          <a:xfrm>
            <a:off x="575556" y="3573016"/>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Inventory Entry</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73" name="直線矢印コネクタ 72">
            <a:extLst>
              <a:ext uri="{FF2B5EF4-FFF2-40B4-BE49-F238E27FC236}">
                <a16:creationId xmlns:a16="http://schemas.microsoft.com/office/drawing/2014/main" id="{E61AD38A-B0AA-49B7-A0DE-B1BE1D919156}"/>
              </a:ext>
            </a:extLst>
          </p:cNvPr>
          <p:cNvCxnSpPr>
            <a:cxnSpLocks/>
            <a:stCxn id="72" idx="0"/>
            <a:endCxn id="75" idx="2"/>
          </p:cNvCxnSpPr>
          <p:nvPr/>
        </p:nvCxnSpPr>
        <p:spPr>
          <a:xfrm flipV="1">
            <a:off x="1727684" y="2298881"/>
            <a:ext cx="1440160" cy="127413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CEF05E5B-04F3-42DB-B6AE-C084510279EA}"/>
              </a:ext>
            </a:extLst>
          </p:cNvPr>
          <p:cNvSpPr txBox="1"/>
          <p:nvPr/>
        </p:nvSpPr>
        <p:spPr>
          <a:xfrm>
            <a:off x="848076" y="2595997"/>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5" name="楕円 74">
            <a:extLst>
              <a:ext uri="{FF2B5EF4-FFF2-40B4-BE49-F238E27FC236}">
                <a16:creationId xmlns:a16="http://schemas.microsoft.com/office/drawing/2014/main" id="{398849AB-7876-4ECB-A266-2A3EA0F6B0C8}"/>
              </a:ext>
            </a:extLst>
          </p:cNvPr>
          <p:cNvSpPr/>
          <p:nvPr/>
        </p:nvSpPr>
        <p:spPr>
          <a:xfrm>
            <a:off x="3167844" y="1729837"/>
            <a:ext cx="2313940" cy="1138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Dataset</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6" name="円/楕円 1">
            <a:extLst>
              <a:ext uri="{FF2B5EF4-FFF2-40B4-BE49-F238E27FC236}">
                <a16:creationId xmlns:a16="http://schemas.microsoft.com/office/drawing/2014/main" id="{20BDC3FD-DBB3-4C62-BE1D-5CCFF89E93B8}"/>
              </a:ext>
            </a:extLst>
          </p:cNvPr>
          <p:cNvSpPr/>
          <p:nvPr/>
        </p:nvSpPr>
        <p:spPr>
          <a:xfrm>
            <a:off x="5991668" y="1668811"/>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Source</a:t>
            </a:r>
            <a:b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Object</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77" name="直線矢印コネクタ 76">
            <a:extLst>
              <a:ext uri="{FF2B5EF4-FFF2-40B4-BE49-F238E27FC236}">
                <a16:creationId xmlns:a16="http://schemas.microsoft.com/office/drawing/2014/main" id="{7A9B3FF5-7EF9-47E9-941C-06C4C0FD9E97}"/>
              </a:ext>
            </a:extLst>
          </p:cNvPr>
          <p:cNvCxnSpPr>
            <a:cxnSpLocks/>
            <a:stCxn id="75" idx="6"/>
            <a:endCxn id="76" idx="2"/>
          </p:cNvCxnSpPr>
          <p:nvPr/>
        </p:nvCxnSpPr>
        <p:spPr>
          <a:xfrm>
            <a:off x="5481784" y="2298881"/>
            <a:ext cx="50988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D34EF86-5D8B-410E-9D76-C029F3D17B81}"/>
              </a:ext>
            </a:extLst>
          </p:cNvPr>
          <p:cNvSpPr txBox="1"/>
          <p:nvPr/>
        </p:nvSpPr>
        <p:spPr>
          <a:xfrm>
            <a:off x="5191824" y="1408919"/>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is about</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9" name="テキスト ボックス 78">
            <a:extLst>
              <a:ext uri="{FF2B5EF4-FFF2-40B4-BE49-F238E27FC236}">
                <a16:creationId xmlns:a16="http://schemas.microsoft.com/office/drawing/2014/main" id="{F024761C-8BF5-4DDA-A0DC-85DED9970255}"/>
              </a:ext>
            </a:extLst>
          </p:cNvPr>
          <p:cNvSpPr txBox="1"/>
          <p:nvPr/>
        </p:nvSpPr>
        <p:spPr>
          <a:xfrm>
            <a:off x="3594242" y="3095503"/>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80" name="直線矢印コネクタ 79">
            <a:extLst>
              <a:ext uri="{FF2B5EF4-FFF2-40B4-BE49-F238E27FC236}">
                <a16:creationId xmlns:a16="http://schemas.microsoft.com/office/drawing/2014/main" id="{28333E02-8D4D-48A1-A338-EA581AFC15F2}"/>
              </a:ext>
            </a:extLst>
          </p:cNvPr>
          <p:cNvCxnSpPr>
            <a:cxnSpLocks/>
            <a:stCxn id="72" idx="6"/>
            <a:endCxn id="76" idx="4"/>
          </p:cNvCxnSpPr>
          <p:nvPr/>
        </p:nvCxnSpPr>
        <p:spPr>
          <a:xfrm flipV="1">
            <a:off x="2879812" y="2928951"/>
            <a:ext cx="4263984" cy="127413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19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E30F15CE-ACDB-4B38-995B-797973366479}"/>
              </a:ext>
            </a:extLst>
          </p:cNvPr>
          <p:cNvSpPr>
            <a:spLocks noGrp="1"/>
          </p:cNvSpPr>
          <p:nvPr>
            <p:ph type="title"/>
          </p:nvPr>
        </p:nvSpPr>
        <p:spPr>
          <a:xfrm>
            <a:off x="507" y="8620"/>
            <a:ext cx="9144001" cy="1449098"/>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Metadata Model</a:t>
            </a:r>
            <a:endParaRPr lang="ja-JP" altLang="en-US" sz="3200" b="1" dirty="0">
              <a:solidFill>
                <a:schemeClr val="tx1">
                  <a:lumMod val="50000"/>
                </a:schemeClr>
              </a:solidFill>
              <a:latin typeface="Calibri" panose="020F0502020204030204" pitchFamily="34" charset="0"/>
              <a:cs typeface="Calibri" panose="020F0502020204030204" pitchFamily="34" charset="0"/>
            </a:endParaRPr>
          </a:p>
        </p:txBody>
      </p:sp>
      <p:sp>
        <p:nvSpPr>
          <p:cNvPr id="38" name="円/楕円 1">
            <a:extLst>
              <a:ext uri="{FF2B5EF4-FFF2-40B4-BE49-F238E27FC236}">
                <a16:creationId xmlns:a16="http://schemas.microsoft.com/office/drawing/2014/main" id="{B88481C3-E8FA-4F91-AA66-5BD02DC78B00}"/>
              </a:ext>
            </a:extLst>
          </p:cNvPr>
          <p:cNvSpPr/>
          <p:nvPr/>
        </p:nvSpPr>
        <p:spPr>
          <a:xfrm>
            <a:off x="575556" y="3573016"/>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Inventory Entry</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39" name="直線矢印コネクタ 38">
            <a:extLst>
              <a:ext uri="{FF2B5EF4-FFF2-40B4-BE49-F238E27FC236}">
                <a16:creationId xmlns:a16="http://schemas.microsoft.com/office/drawing/2014/main" id="{BC326444-959B-483F-8EB5-3EB5B990019E}"/>
              </a:ext>
            </a:extLst>
          </p:cNvPr>
          <p:cNvCxnSpPr>
            <a:cxnSpLocks/>
            <a:stCxn id="38" idx="0"/>
            <a:endCxn id="41" idx="2"/>
          </p:cNvCxnSpPr>
          <p:nvPr/>
        </p:nvCxnSpPr>
        <p:spPr>
          <a:xfrm flipV="1">
            <a:off x="1727684" y="2298881"/>
            <a:ext cx="1440160" cy="1274135"/>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09EB7B95-1517-447F-9115-649854CFA454}"/>
              </a:ext>
            </a:extLst>
          </p:cNvPr>
          <p:cNvSpPr txBox="1"/>
          <p:nvPr/>
        </p:nvSpPr>
        <p:spPr>
          <a:xfrm>
            <a:off x="848076" y="2595997"/>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41" name="楕円 40">
            <a:extLst>
              <a:ext uri="{FF2B5EF4-FFF2-40B4-BE49-F238E27FC236}">
                <a16:creationId xmlns:a16="http://schemas.microsoft.com/office/drawing/2014/main" id="{6E8227F6-0270-46CD-8C54-F5CE36F835F0}"/>
              </a:ext>
            </a:extLst>
          </p:cNvPr>
          <p:cNvSpPr/>
          <p:nvPr/>
        </p:nvSpPr>
        <p:spPr>
          <a:xfrm>
            <a:off x="3167844" y="1729837"/>
            <a:ext cx="2313940" cy="1138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Dataset</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42" name="円/楕円 1">
            <a:extLst>
              <a:ext uri="{FF2B5EF4-FFF2-40B4-BE49-F238E27FC236}">
                <a16:creationId xmlns:a16="http://schemas.microsoft.com/office/drawing/2014/main" id="{ED5686C4-9C36-4D3B-8FCA-256FE0A9E022}"/>
              </a:ext>
            </a:extLst>
          </p:cNvPr>
          <p:cNvSpPr/>
          <p:nvPr/>
        </p:nvSpPr>
        <p:spPr>
          <a:xfrm>
            <a:off x="5991668" y="1668811"/>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Source</a:t>
            </a:r>
            <a:b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Object</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43" name="直線矢印コネクタ 42">
            <a:extLst>
              <a:ext uri="{FF2B5EF4-FFF2-40B4-BE49-F238E27FC236}">
                <a16:creationId xmlns:a16="http://schemas.microsoft.com/office/drawing/2014/main" id="{778E9D35-9D6D-4202-A1CA-3DC43DA739C0}"/>
              </a:ext>
            </a:extLst>
          </p:cNvPr>
          <p:cNvCxnSpPr>
            <a:cxnSpLocks/>
            <a:stCxn id="41" idx="6"/>
            <a:endCxn id="42" idx="2"/>
          </p:cNvCxnSpPr>
          <p:nvPr/>
        </p:nvCxnSpPr>
        <p:spPr>
          <a:xfrm>
            <a:off x="5481784" y="2298881"/>
            <a:ext cx="509884"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D046D303-9AD1-4F4B-A742-D05ECE245CE7}"/>
              </a:ext>
            </a:extLst>
          </p:cNvPr>
          <p:cNvSpPr txBox="1"/>
          <p:nvPr/>
        </p:nvSpPr>
        <p:spPr>
          <a:xfrm>
            <a:off x="3660605" y="3313451"/>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45" name="直線矢印コネクタ 44">
            <a:extLst>
              <a:ext uri="{FF2B5EF4-FFF2-40B4-BE49-F238E27FC236}">
                <a16:creationId xmlns:a16="http://schemas.microsoft.com/office/drawing/2014/main" id="{3F6496C8-CBEA-441D-A2ED-E1B22491880B}"/>
              </a:ext>
            </a:extLst>
          </p:cNvPr>
          <p:cNvCxnSpPr>
            <a:cxnSpLocks/>
            <a:stCxn id="38" idx="7"/>
            <a:endCxn id="42" idx="3"/>
          </p:cNvCxnSpPr>
          <p:nvPr/>
        </p:nvCxnSpPr>
        <p:spPr>
          <a:xfrm flipV="1">
            <a:off x="2542362" y="2744408"/>
            <a:ext cx="3786756" cy="101315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円/楕円 1">
            <a:extLst>
              <a:ext uri="{FF2B5EF4-FFF2-40B4-BE49-F238E27FC236}">
                <a16:creationId xmlns:a16="http://schemas.microsoft.com/office/drawing/2014/main" id="{4DCD3D59-338C-4168-8380-01BFDD006190}"/>
              </a:ext>
            </a:extLst>
          </p:cNvPr>
          <p:cNvSpPr/>
          <p:nvPr/>
        </p:nvSpPr>
        <p:spPr>
          <a:xfrm>
            <a:off x="5991668" y="3573016"/>
            <a:ext cx="2304256" cy="12601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Data</a:t>
            </a:r>
            <a:endParaRPr kumimoji="1" lang="ja-JP" altLang="en-US" sz="24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48" name="直線矢印コネクタ 47">
            <a:extLst>
              <a:ext uri="{FF2B5EF4-FFF2-40B4-BE49-F238E27FC236}">
                <a16:creationId xmlns:a16="http://schemas.microsoft.com/office/drawing/2014/main" id="{7ACB865B-D52A-41AF-BE67-445760635910}"/>
              </a:ext>
            </a:extLst>
          </p:cNvPr>
          <p:cNvCxnSpPr>
            <a:cxnSpLocks/>
            <a:stCxn id="38" idx="6"/>
            <a:endCxn id="47" idx="2"/>
          </p:cNvCxnSpPr>
          <p:nvPr/>
        </p:nvCxnSpPr>
        <p:spPr>
          <a:xfrm>
            <a:off x="2879812" y="4203086"/>
            <a:ext cx="311185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円/楕円 1">
            <a:extLst>
              <a:ext uri="{FF2B5EF4-FFF2-40B4-BE49-F238E27FC236}">
                <a16:creationId xmlns:a16="http://schemas.microsoft.com/office/drawing/2014/main" id="{5DF03EE8-B96F-4EAE-B4AC-DF95D9FDA355}"/>
              </a:ext>
            </a:extLst>
          </p:cNvPr>
          <p:cNvSpPr/>
          <p:nvPr/>
        </p:nvSpPr>
        <p:spPr>
          <a:xfrm>
            <a:off x="7202532" y="2811204"/>
            <a:ext cx="1941468" cy="7822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Source</a:t>
            </a:r>
            <a:b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Object</a:t>
            </a:r>
            <a:b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Entry</a:t>
            </a:r>
            <a:endParaRPr kumimoji="1" lang="ja-JP" altLang="en-US"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50" name="円/楕円 1">
            <a:extLst>
              <a:ext uri="{FF2B5EF4-FFF2-40B4-BE49-F238E27FC236}">
                <a16:creationId xmlns:a16="http://schemas.microsoft.com/office/drawing/2014/main" id="{4E8B8E3C-72DF-41BC-97A0-F1C44F82C9B3}"/>
              </a:ext>
            </a:extLst>
          </p:cNvPr>
          <p:cNvSpPr/>
          <p:nvPr/>
        </p:nvSpPr>
        <p:spPr>
          <a:xfrm>
            <a:off x="7202532" y="4833156"/>
            <a:ext cx="1941468" cy="78220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Data</a:t>
            </a:r>
            <a:b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rPr>
              <a:t>Entry</a:t>
            </a:r>
            <a:endParaRPr kumimoji="1" lang="ja-JP" altLang="en-US" sz="1600" b="0" i="0" u="none" strike="noStrike" kern="1200" cap="none" spc="0" normalizeH="0" baseline="0" noProof="0" dirty="0">
              <a:ln>
                <a:noFill/>
              </a:ln>
              <a:solidFill>
                <a:srgbClr val="FFFFFF"/>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51" name="テキスト ボックス 50">
            <a:extLst>
              <a:ext uri="{FF2B5EF4-FFF2-40B4-BE49-F238E27FC236}">
                <a16:creationId xmlns:a16="http://schemas.microsoft.com/office/drawing/2014/main" id="{C3C36B0C-89DB-46AC-915A-6D7F49F1EDA0}"/>
              </a:ext>
            </a:extLst>
          </p:cNvPr>
          <p:cNvSpPr txBox="1"/>
          <p:nvPr/>
        </p:nvSpPr>
        <p:spPr>
          <a:xfrm>
            <a:off x="3635896" y="4339760"/>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52" name="直線矢印コネクタ 51">
            <a:extLst>
              <a:ext uri="{FF2B5EF4-FFF2-40B4-BE49-F238E27FC236}">
                <a16:creationId xmlns:a16="http://schemas.microsoft.com/office/drawing/2014/main" id="{F64AFB87-0734-4C8B-B6C9-783A4B9D9418}"/>
              </a:ext>
            </a:extLst>
          </p:cNvPr>
          <p:cNvCxnSpPr>
            <a:cxnSpLocks/>
          </p:cNvCxnSpPr>
          <p:nvPr/>
        </p:nvCxnSpPr>
        <p:spPr>
          <a:xfrm flipV="1">
            <a:off x="8568445" y="3593405"/>
            <a:ext cx="0" cy="123975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93B3E139-B111-4716-921B-49D33BFF37C6}"/>
              </a:ext>
            </a:extLst>
          </p:cNvPr>
          <p:cNvSpPr txBox="1"/>
          <p:nvPr/>
        </p:nvSpPr>
        <p:spPr>
          <a:xfrm>
            <a:off x="8617485" y="3593405"/>
            <a:ext cx="553998" cy="1802267"/>
          </a:xfrm>
          <a:prstGeom prst="rect">
            <a:avLst/>
          </a:prstGeom>
          <a:noFill/>
        </p:spPr>
        <p:txBody>
          <a:bodyPr vert="vert"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61" name="コネクタ: 曲線 60">
            <a:extLst>
              <a:ext uri="{FF2B5EF4-FFF2-40B4-BE49-F238E27FC236}">
                <a16:creationId xmlns:a16="http://schemas.microsoft.com/office/drawing/2014/main" id="{4C9D4955-9D2B-4D8E-81B0-C7F4D0ECEEDB}"/>
              </a:ext>
            </a:extLst>
          </p:cNvPr>
          <p:cNvCxnSpPr>
            <a:cxnSpLocks/>
            <a:stCxn id="38" idx="3"/>
            <a:endCxn id="38" idx="5"/>
          </p:cNvCxnSpPr>
          <p:nvPr/>
        </p:nvCxnSpPr>
        <p:spPr>
          <a:xfrm rot="16200000" flipH="1">
            <a:off x="1727684" y="3833935"/>
            <a:ext cx="12700" cy="1629356"/>
          </a:xfrm>
          <a:prstGeom prst="curvedConnector3">
            <a:avLst>
              <a:gd name="adj1" fmla="val 6349866"/>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AC7D6E1D-6217-40EF-93A1-08FB79DE424F}"/>
              </a:ext>
            </a:extLst>
          </p:cNvPr>
          <p:cNvSpPr txBox="1"/>
          <p:nvPr/>
        </p:nvSpPr>
        <p:spPr>
          <a:xfrm>
            <a:off x="2474189" y="5050810"/>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describes</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66" name="直線矢印コネクタ 65">
            <a:extLst>
              <a:ext uri="{FF2B5EF4-FFF2-40B4-BE49-F238E27FC236}">
                <a16:creationId xmlns:a16="http://schemas.microsoft.com/office/drawing/2014/main" id="{B96889ED-EDC0-4B44-B802-78B30BCBE47C}"/>
              </a:ext>
            </a:extLst>
          </p:cNvPr>
          <p:cNvCxnSpPr>
            <a:cxnSpLocks/>
            <a:stCxn id="47" idx="3"/>
          </p:cNvCxnSpPr>
          <p:nvPr/>
        </p:nvCxnSpPr>
        <p:spPr>
          <a:xfrm>
            <a:off x="6329118" y="4648613"/>
            <a:ext cx="873414" cy="57564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B88F90F9-168B-44BB-8219-A90E6F861691}"/>
              </a:ext>
            </a:extLst>
          </p:cNvPr>
          <p:cNvSpPr txBox="1"/>
          <p:nvPr/>
        </p:nvSpPr>
        <p:spPr>
          <a:xfrm>
            <a:off x="5887165" y="5001562"/>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Collect</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3" name="テキスト ボックス 72">
            <a:extLst>
              <a:ext uri="{FF2B5EF4-FFF2-40B4-BE49-F238E27FC236}">
                <a16:creationId xmlns:a16="http://schemas.microsoft.com/office/drawing/2014/main" id="{79126782-9C39-4DA1-B3CD-F3B3ED0319CA}"/>
              </a:ext>
            </a:extLst>
          </p:cNvPr>
          <p:cNvSpPr txBox="1"/>
          <p:nvPr/>
        </p:nvSpPr>
        <p:spPr>
          <a:xfrm>
            <a:off x="8176988" y="1705474"/>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Collect</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74" name="直線矢印コネクタ 73">
            <a:extLst>
              <a:ext uri="{FF2B5EF4-FFF2-40B4-BE49-F238E27FC236}">
                <a16:creationId xmlns:a16="http://schemas.microsoft.com/office/drawing/2014/main" id="{87DA2839-2192-47D7-8593-CBAF3AB87EA0}"/>
              </a:ext>
            </a:extLst>
          </p:cNvPr>
          <p:cNvCxnSpPr>
            <a:cxnSpLocks/>
            <a:stCxn id="42" idx="6"/>
            <a:endCxn id="49" idx="7"/>
          </p:cNvCxnSpPr>
          <p:nvPr/>
        </p:nvCxnSpPr>
        <p:spPr>
          <a:xfrm>
            <a:off x="8295924" y="2298881"/>
            <a:ext cx="563755" cy="62687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DE58B355-96C6-4CF9-859E-D72A1A2ECE6B}"/>
              </a:ext>
            </a:extLst>
          </p:cNvPr>
          <p:cNvCxnSpPr>
            <a:cxnSpLocks/>
            <a:stCxn id="41" idx="5"/>
          </p:cNvCxnSpPr>
          <p:nvPr/>
        </p:nvCxnSpPr>
        <p:spPr>
          <a:xfrm>
            <a:off x="5142915" y="2701256"/>
            <a:ext cx="1186203" cy="107386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E24EDD37-8AE7-47A4-B35B-1652E7D5DB83}"/>
              </a:ext>
            </a:extLst>
          </p:cNvPr>
          <p:cNvSpPr txBox="1"/>
          <p:nvPr/>
        </p:nvSpPr>
        <p:spPr>
          <a:xfrm>
            <a:off x="5232442" y="1499004"/>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is about</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85" name="テキスト ボックス 84">
            <a:extLst>
              <a:ext uri="{FF2B5EF4-FFF2-40B4-BE49-F238E27FC236}">
                <a16:creationId xmlns:a16="http://schemas.microsoft.com/office/drawing/2014/main" id="{243F0522-C914-4493-B45B-0C89811C3D65}"/>
              </a:ext>
            </a:extLst>
          </p:cNvPr>
          <p:cNvSpPr txBox="1"/>
          <p:nvPr/>
        </p:nvSpPr>
        <p:spPr>
          <a:xfrm>
            <a:off x="5622017" y="2831815"/>
            <a:ext cx="1599688" cy="461665"/>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consists of </a:t>
            </a:r>
            <a:endParaRPr kumimoji="1" lang="ja-JP" altLang="en-US" sz="2400" b="0"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151398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B5FD8A-278F-41A0-9DF8-BAFDAC3C2E1B}"/>
              </a:ext>
            </a:extLst>
          </p:cNvPr>
          <p:cNvSpPr>
            <a:spLocks noGrp="1"/>
          </p:cNvSpPr>
          <p:nvPr>
            <p:ph type="title"/>
          </p:nvPr>
        </p:nvSpPr>
        <p:spPr/>
        <p:txBody>
          <a:bodyPr/>
          <a:lstStyle/>
          <a:p>
            <a:r>
              <a:rPr lang="en-US" dirty="0"/>
              <a:t>Example of a cataloguing process</a:t>
            </a:r>
          </a:p>
        </p:txBody>
      </p:sp>
      <p:sp>
        <p:nvSpPr>
          <p:cNvPr id="3" name="コンテンツ プレースホルダー 2">
            <a:extLst>
              <a:ext uri="{FF2B5EF4-FFF2-40B4-BE49-F238E27FC236}">
                <a16:creationId xmlns:a16="http://schemas.microsoft.com/office/drawing/2014/main" id="{4A515107-1AD8-4EA0-A6F1-4F934200B53F}"/>
              </a:ext>
            </a:extLst>
          </p:cNvPr>
          <p:cNvSpPr>
            <a:spLocks noGrp="1"/>
          </p:cNvSpPr>
          <p:nvPr>
            <p:ph idx="1"/>
          </p:nvPr>
        </p:nvSpPr>
        <p:spPr/>
        <p:txBody>
          <a:bodyPr/>
          <a:lstStyle/>
          <a:p>
            <a:endParaRPr lang="en-US"/>
          </a:p>
        </p:txBody>
      </p:sp>
      <p:pic>
        <p:nvPicPr>
          <p:cNvPr id="5" name="図 4">
            <a:extLst>
              <a:ext uri="{FF2B5EF4-FFF2-40B4-BE49-F238E27FC236}">
                <a16:creationId xmlns:a16="http://schemas.microsoft.com/office/drawing/2014/main" id="{97AB0F6F-65E8-459F-9CCC-ADD39C8DD4F9}"/>
              </a:ext>
            </a:extLst>
          </p:cNvPr>
          <p:cNvPicPr>
            <a:picLocks noChangeAspect="1"/>
          </p:cNvPicPr>
          <p:nvPr/>
        </p:nvPicPr>
        <p:blipFill>
          <a:blip r:embed="rId3"/>
          <a:stretch>
            <a:fillRect/>
          </a:stretch>
        </p:blipFill>
        <p:spPr>
          <a:xfrm>
            <a:off x="0" y="1701800"/>
            <a:ext cx="9144000" cy="5046805"/>
          </a:xfrm>
          <a:prstGeom prst="rect">
            <a:avLst/>
          </a:prstGeom>
        </p:spPr>
      </p:pic>
      <p:sp>
        <p:nvSpPr>
          <p:cNvPr id="4" name="吹き出し: 角を丸めた四角形 3">
            <a:extLst>
              <a:ext uri="{FF2B5EF4-FFF2-40B4-BE49-F238E27FC236}">
                <a16:creationId xmlns:a16="http://schemas.microsoft.com/office/drawing/2014/main" id="{DE0F3CDA-E4E2-4341-B85B-B17B0DCBE1B9}"/>
              </a:ext>
            </a:extLst>
          </p:cNvPr>
          <p:cNvSpPr/>
          <p:nvPr/>
        </p:nvSpPr>
        <p:spPr>
          <a:xfrm>
            <a:off x="2087724" y="3609020"/>
            <a:ext cx="5364596" cy="1188132"/>
          </a:xfrm>
          <a:prstGeom prst="wedgeRoundRectCallout">
            <a:avLst>
              <a:gd name="adj1" fmla="val -65037"/>
              <a:gd name="adj2" fmla="val -459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th-TH" sz="2400" b="0" i="0" u="none" strike="noStrike" kern="1200" cap="none" spc="0" normalizeH="0" baseline="0" noProof="0" dirty="0">
                <a:ln>
                  <a:noFill/>
                </a:ln>
                <a:solidFill>
                  <a:srgbClr val="374C81"/>
                </a:solidFill>
                <a:effectLst/>
                <a:uLnTx/>
                <a:uFillTx/>
                <a:latin typeface="DejaVu Sans" panose="020B0603030804020204" pitchFamily="34" charset="0"/>
                <a:ea typeface="DejaVu Sans" panose="020B0603030804020204" pitchFamily="34" charset="0"/>
                <a:cs typeface="DejaVu Sans" panose="020B0603030804020204" pitchFamily="34" charset="0"/>
              </a:rPr>
              <a:t>วิลเลียม เจ.คลอสเนอร์</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C81"/>
                </a:solidFill>
                <a:effectLst/>
                <a:uLnTx/>
                <a:uFillTx/>
                <a:latin typeface="DejaVu Sans" panose="020B0603030804020204" pitchFamily="34" charset="0"/>
                <a:ea typeface="DejaVu Sans" panose="020B0603030804020204" pitchFamily="34" charset="0"/>
                <a:cs typeface="DejaVu Sans" panose="020B0603030804020204" pitchFamily="34" charset="0"/>
              </a:rPr>
              <a:t>(Dataset title in Thai language)</a:t>
            </a:r>
          </a:p>
        </p:txBody>
      </p:sp>
      <p:pic>
        <p:nvPicPr>
          <p:cNvPr id="13" name="図 12">
            <a:extLst>
              <a:ext uri="{FF2B5EF4-FFF2-40B4-BE49-F238E27FC236}">
                <a16:creationId xmlns:a16="http://schemas.microsoft.com/office/drawing/2014/main" id="{7155D593-11A1-4634-A213-ED781EFE3156}"/>
              </a:ext>
            </a:extLst>
          </p:cNvPr>
          <p:cNvPicPr>
            <a:picLocks noChangeAspect="1"/>
          </p:cNvPicPr>
          <p:nvPr/>
        </p:nvPicPr>
        <p:blipFill>
          <a:blip r:embed="rId4"/>
          <a:stretch>
            <a:fillRect/>
          </a:stretch>
        </p:blipFill>
        <p:spPr>
          <a:xfrm>
            <a:off x="1990" y="5436108"/>
            <a:ext cx="9144000" cy="1472184"/>
          </a:xfrm>
          <a:prstGeom prst="rect">
            <a:avLst/>
          </a:prstGeom>
        </p:spPr>
      </p:pic>
      <p:sp>
        <p:nvSpPr>
          <p:cNvPr id="14" name="楕円 13">
            <a:extLst>
              <a:ext uri="{FF2B5EF4-FFF2-40B4-BE49-F238E27FC236}">
                <a16:creationId xmlns:a16="http://schemas.microsoft.com/office/drawing/2014/main" id="{9E06CCB8-C739-475A-A84B-00B8B62FCDC6}"/>
              </a:ext>
            </a:extLst>
          </p:cNvPr>
          <p:cNvSpPr/>
          <p:nvPr/>
        </p:nvSpPr>
        <p:spPr>
          <a:xfrm>
            <a:off x="6480212" y="5625244"/>
            <a:ext cx="248427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991677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1" y="8620"/>
            <a:ext cx="9143999" cy="1440160"/>
          </a:xfrm>
          <a:solidFill>
            <a:schemeClr val="tx1">
              <a:lumMod val="40000"/>
              <a:lumOff val="60000"/>
            </a:schemeClr>
          </a:solidFill>
        </p:spPr>
        <p:txBody>
          <a:bodyPr vert="horz" lIns="0" tIns="72000" rIns="0" bIns="0" rtlCol="0" anchor="ctr" anchorCtr="0">
            <a:no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Structure of the Presentation</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6" name="コンテンツ プレースホルダー 2">
            <a:extLst>
              <a:ext uri="{FF2B5EF4-FFF2-40B4-BE49-F238E27FC236}">
                <a16:creationId xmlns:a16="http://schemas.microsoft.com/office/drawing/2014/main" id="{85EA9151-6DCA-496F-BF63-2642ABEC8804}"/>
              </a:ext>
            </a:extLst>
          </p:cNvPr>
          <p:cNvSpPr>
            <a:spLocks noGrp="1"/>
          </p:cNvSpPr>
          <p:nvPr>
            <p:ph idx="1"/>
          </p:nvPr>
        </p:nvSpPr>
        <p:spPr>
          <a:xfrm>
            <a:off x="251520" y="1664804"/>
            <a:ext cx="8640960" cy="4176464"/>
          </a:xfrm>
        </p:spPr>
        <p:txBody>
          <a:bodyPr lIns="0" tIns="0" rIns="0" bIns="0">
            <a:noAutofit/>
          </a:bodyPr>
          <a:lstStyle/>
          <a:p>
            <a:pPr marL="457200" indent="-457200">
              <a:lnSpc>
                <a:spcPct val="100000"/>
              </a:lnSpc>
              <a:spcBef>
                <a:spcPts val="600"/>
              </a:spcBef>
              <a:buFont typeface="+mj-lt"/>
              <a:buAutoNum type="arabicPeriod"/>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Background and aims of our activity (</a:t>
            </a:r>
            <a:r>
              <a:rPr kumimoji="1" lang="en-US" altLang="ja-JP" sz="2400" b="1" dirty="0" err="1">
                <a:solidFill>
                  <a:schemeClr val="tx1">
                    <a:lumMod val="50000"/>
                  </a:schemeClr>
                </a:solidFill>
                <a:latin typeface="Calibri" panose="020F0502020204030204" pitchFamily="34" charset="0"/>
                <a:cs typeface="Calibri" panose="020F0502020204030204" pitchFamily="34" charset="0"/>
              </a:rPr>
              <a:t>Shoichiro</a:t>
            </a:r>
            <a:r>
              <a:rPr kumimoji="1" lang="en-US" altLang="ja-JP" sz="2400" b="1" dirty="0">
                <a:solidFill>
                  <a:schemeClr val="tx1">
                    <a:lumMod val="50000"/>
                  </a:schemeClr>
                </a:solidFill>
                <a:latin typeface="Calibri" panose="020F0502020204030204" pitchFamily="34" charset="0"/>
                <a:cs typeface="Calibri" panose="020F0502020204030204" pitchFamily="34" charset="0"/>
              </a:rPr>
              <a:t> HARA)</a:t>
            </a: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Research small Data Alliance in East and Southeast Asia</a:t>
            </a: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 Background</a:t>
            </a: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Aims of </a:t>
            </a:r>
            <a:r>
              <a:rPr lang="en-US" altLang="ja-JP" sz="2000" dirty="0" err="1">
                <a:solidFill>
                  <a:schemeClr val="tx1">
                    <a:lumMod val="50000"/>
                  </a:schemeClr>
                </a:solidFill>
                <a:latin typeface="Calibri" panose="020F0502020204030204" pitchFamily="34" charset="0"/>
                <a:cs typeface="Calibri" panose="020F0502020204030204" pitchFamily="34" charset="0"/>
              </a:rPr>
              <a:t>RsDA</a:t>
            </a:r>
            <a:endParaRPr lang="en-US" altLang="ja-JP" sz="2000" dirty="0">
              <a:solidFill>
                <a:schemeClr val="tx1">
                  <a:lumMod val="50000"/>
                </a:schemeClr>
              </a:solidFill>
              <a:latin typeface="Calibri" panose="020F0502020204030204" pitchFamily="34" charset="0"/>
              <a:cs typeface="Calibri" panose="020F0502020204030204" pitchFamily="34" charset="0"/>
            </a:endParaRP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Current development</a:t>
            </a:r>
          </a:p>
          <a:p>
            <a:pPr marL="457200" indent="-457200">
              <a:lnSpc>
                <a:spcPct val="100000"/>
              </a:lnSpc>
              <a:spcBef>
                <a:spcPts val="600"/>
              </a:spcBef>
              <a:buFont typeface="+mj-lt"/>
              <a:buAutoNum type="arabicPeriod" startAt="2"/>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Inventory Database (Akihiro KAMEDA)</a:t>
            </a: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Data model and metadata</a:t>
            </a:r>
          </a:p>
          <a:p>
            <a:pPr marL="538163" indent="-179388">
              <a:lnSpc>
                <a:spcPct val="100000"/>
              </a:lnSpc>
              <a:spcBef>
                <a:spcPts val="600"/>
              </a:spcBef>
              <a:buSzPct val="70000"/>
              <a:buFont typeface="Wingdings" panose="05000000000000000000" pitchFamily="2" charset="2"/>
              <a:buChar char="l"/>
              <a:tabLst>
                <a:tab pos="738384" algn="l"/>
              </a:tabLst>
            </a:pPr>
            <a:r>
              <a:rPr kumimoji="1" lang="en-US" altLang="ja-JP" sz="2000" dirty="0">
                <a:solidFill>
                  <a:schemeClr val="tx1">
                    <a:lumMod val="50000"/>
                  </a:schemeClr>
                </a:solidFill>
                <a:latin typeface="Calibri" panose="020F0502020204030204" pitchFamily="34" charset="0"/>
                <a:cs typeface="Calibri" panose="020F0502020204030204" pitchFamily="34" charset="0"/>
              </a:rPr>
              <a:t>Example(s)</a:t>
            </a:r>
          </a:p>
          <a:p>
            <a:pPr marL="538163" indent="-179388">
              <a:lnSpc>
                <a:spcPct val="100000"/>
              </a:lnSpc>
              <a:spcBef>
                <a:spcPts val="600"/>
              </a:spcBef>
              <a:buSzPct val="70000"/>
              <a:buFont typeface="Wingdings" panose="05000000000000000000" pitchFamily="2" charset="2"/>
              <a:buChar char="l"/>
              <a:tabLst>
                <a:tab pos="738384" algn="l"/>
              </a:tabLst>
            </a:pPr>
            <a:r>
              <a:rPr lang="en-US" altLang="ja-JP" sz="2000" dirty="0">
                <a:solidFill>
                  <a:schemeClr val="tx1">
                    <a:lumMod val="50000"/>
                  </a:schemeClr>
                </a:solidFill>
                <a:latin typeface="Calibri" panose="020F0502020204030204" pitchFamily="34" charset="0"/>
                <a:cs typeface="Calibri" panose="020F0502020204030204" pitchFamily="34" charset="0"/>
              </a:rPr>
              <a:t>Search interface</a:t>
            </a:r>
            <a:endParaRPr kumimoji="1" lang="en-US" altLang="ja-JP" sz="2000" dirty="0">
              <a:solidFill>
                <a:schemeClr val="tx1">
                  <a:lumMod val="50000"/>
                </a:schemeClr>
              </a:solidFill>
              <a:latin typeface="Calibri" panose="020F0502020204030204" pitchFamily="34" charset="0"/>
              <a:cs typeface="Calibri" panose="020F0502020204030204" pitchFamily="34" charset="0"/>
            </a:endParaRPr>
          </a:p>
          <a:p>
            <a:pPr marL="457200" indent="-457200">
              <a:lnSpc>
                <a:spcPct val="100000"/>
              </a:lnSpc>
              <a:spcBef>
                <a:spcPts val="600"/>
              </a:spcBef>
              <a:buFont typeface="+mj-lt"/>
              <a:buAutoNum type="arabicPeriod" startAt="3"/>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Summary (Shigeo SUGIMOTO)</a:t>
            </a:r>
            <a:endParaRPr kumimoji="1" lang="ja-JP" altLang="en-US" sz="2400"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7073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E752C-EBAB-469C-BAA8-8ED74E2C7280}"/>
              </a:ext>
            </a:extLst>
          </p:cNvPr>
          <p:cNvSpPr>
            <a:spLocks noGrp="1"/>
          </p:cNvSpPr>
          <p:nvPr>
            <p:ph type="title"/>
          </p:nvPr>
        </p:nvSpPr>
        <p:spPr/>
        <p:txBody>
          <a:bodyPr/>
          <a:lstStyle/>
          <a:p>
            <a:r>
              <a:rPr lang="en-US" dirty="0"/>
              <a:t>Example of a cataloguing process</a:t>
            </a:r>
          </a:p>
        </p:txBody>
      </p:sp>
      <p:pic>
        <p:nvPicPr>
          <p:cNvPr id="4" name="図 3">
            <a:extLst>
              <a:ext uri="{FF2B5EF4-FFF2-40B4-BE49-F238E27FC236}">
                <a16:creationId xmlns:a16="http://schemas.microsoft.com/office/drawing/2014/main" id="{8AC588D4-9CEC-4620-9014-A1948F2EBA16}"/>
              </a:ext>
            </a:extLst>
          </p:cNvPr>
          <p:cNvPicPr>
            <a:picLocks noChangeAspect="1"/>
          </p:cNvPicPr>
          <p:nvPr/>
        </p:nvPicPr>
        <p:blipFill>
          <a:blip r:embed="rId3"/>
          <a:stretch>
            <a:fillRect/>
          </a:stretch>
        </p:blipFill>
        <p:spPr>
          <a:xfrm>
            <a:off x="1" y="2046752"/>
            <a:ext cx="9144000" cy="4811247"/>
          </a:xfrm>
          <a:prstGeom prst="rect">
            <a:avLst/>
          </a:prstGeom>
        </p:spPr>
      </p:pic>
      <p:sp>
        <p:nvSpPr>
          <p:cNvPr id="5" name="吹き出し: 角を丸めた四角形 4">
            <a:extLst>
              <a:ext uri="{FF2B5EF4-FFF2-40B4-BE49-F238E27FC236}">
                <a16:creationId xmlns:a16="http://schemas.microsoft.com/office/drawing/2014/main" id="{AB65C822-44FC-4CD3-B0BA-E8F07511D244}"/>
              </a:ext>
            </a:extLst>
          </p:cNvPr>
          <p:cNvSpPr/>
          <p:nvPr/>
        </p:nvSpPr>
        <p:spPr>
          <a:xfrm>
            <a:off x="2442898" y="3910908"/>
            <a:ext cx="4258204" cy="1188132"/>
          </a:xfrm>
          <a:prstGeom prst="wedgeRoundRectCallout">
            <a:avLst>
              <a:gd name="adj1" fmla="val -65037"/>
              <a:gd name="adj2" fmla="val -4596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C81"/>
                </a:solidFill>
                <a:effectLst/>
                <a:uLnTx/>
                <a:uFillTx/>
                <a:latin typeface="Century Gothic"/>
                <a:ea typeface="+mn-ea"/>
                <a:cs typeface="+mn-cs"/>
              </a:rPr>
              <a:t>William </a:t>
            </a:r>
            <a:r>
              <a:rPr kumimoji="0" lang="en-US" sz="2400" b="0" i="0" u="none" strike="noStrike" kern="1200" cap="none" spc="0" normalizeH="0" baseline="0" noProof="0" dirty="0" err="1">
                <a:ln>
                  <a:noFill/>
                </a:ln>
                <a:solidFill>
                  <a:srgbClr val="374C81"/>
                </a:solidFill>
                <a:effectLst/>
                <a:uLnTx/>
                <a:uFillTx/>
                <a:latin typeface="Century Gothic"/>
                <a:ea typeface="+mn-ea"/>
                <a:cs typeface="+mn-cs"/>
              </a:rPr>
              <a:t>J.Klausner</a:t>
            </a:r>
            <a:br>
              <a:rPr kumimoji="0" lang="en-US" sz="2400" b="0" i="0" u="none" strike="noStrike" kern="1200" cap="none" spc="0" normalizeH="0" baseline="0" noProof="0" dirty="0">
                <a:ln>
                  <a:noFill/>
                </a:ln>
                <a:solidFill>
                  <a:srgbClr val="374C81"/>
                </a:solidFill>
                <a:effectLst/>
                <a:uLnTx/>
                <a:uFillTx/>
                <a:latin typeface="Century Gothic"/>
                <a:ea typeface="+mn-ea"/>
                <a:cs typeface="+mn-cs"/>
              </a:rPr>
            </a:br>
            <a:r>
              <a:rPr kumimoji="0" lang="en-US" sz="2400" b="0" i="0" u="none" strike="noStrike" kern="1200" cap="none" spc="0" normalizeH="0" baseline="0" noProof="0" dirty="0">
                <a:ln>
                  <a:noFill/>
                </a:ln>
                <a:solidFill>
                  <a:srgbClr val="374C81"/>
                </a:solidFill>
                <a:effectLst/>
                <a:uLnTx/>
                <a:uFillTx/>
                <a:latin typeface="DejaVu Sans" panose="020B0603030804020204" pitchFamily="34" charset="0"/>
                <a:ea typeface="DejaVu Sans" panose="020B0603030804020204" pitchFamily="34" charset="0"/>
                <a:cs typeface="DejaVu Sans" panose="020B0603030804020204" pitchFamily="34" charset="0"/>
              </a:rPr>
              <a:t>(Dataset title in English)</a:t>
            </a:r>
            <a:endParaRPr kumimoji="0" lang="en-US" sz="2400" b="0" i="0" u="none" strike="noStrike" kern="1200" cap="none" spc="0" normalizeH="0" baseline="0" noProof="0" dirty="0">
              <a:ln>
                <a:noFill/>
              </a:ln>
              <a:solidFill>
                <a:srgbClr val="374C81"/>
              </a:solidFill>
              <a:effectLst/>
              <a:uLnTx/>
              <a:uFillTx/>
              <a:latin typeface="Century Gothic"/>
              <a:ea typeface="+mn-ea"/>
              <a:cs typeface="+mn-cs"/>
            </a:endParaRPr>
          </a:p>
        </p:txBody>
      </p:sp>
      <p:pic>
        <p:nvPicPr>
          <p:cNvPr id="8" name="図 7">
            <a:extLst>
              <a:ext uri="{FF2B5EF4-FFF2-40B4-BE49-F238E27FC236}">
                <a16:creationId xmlns:a16="http://schemas.microsoft.com/office/drawing/2014/main" id="{5A5A7842-3763-4CA0-B20F-3DAAE3873B38}"/>
              </a:ext>
            </a:extLst>
          </p:cNvPr>
          <p:cNvPicPr>
            <a:picLocks noChangeAspect="1"/>
          </p:cNvPicPr>
          <p:nvPr/>
        </p:nvPicPr>
        <p:blipFill>
          <a:blip r:embed="rId4"/>
          <a:stretch>
            <a:fillRect/>
          </a:stretch>
        </p:blipFill>
        <p:spPr>
          <a:xfrm>
            <a:off x="0" y="5385816"/>
            <a:ext cx="9144000" cy="1472184"/>
          </a:xfrm>
          <a:prstGeom prst="rect">
            <a:avLst/>
          </a:prstGeom>
        </p:spPr>
      </p:pic>
      <p:sp>
        <p:nvSpPr>
          <p:cNvPr id="9" name="楕円 8">
            <a:extLst>
              <a:ext uri="{FF2B5EF4-FFF2-40B4-BE49-F238E27FC236}">
                <a16:creationId xmlns:a16="http://schemas.microsoft.com/office/drawing/2014/main" id="{EF1CD108-0567-464A-BB2B-43121DFCCD3F}"/>
              </a:ext>
            </a:extLst>
          </p:cNvPr>
          <p:cNvSpPr/>
          <p:nvPr/>
        </p:nvSpPr>
        <p:spPr>
          <a:xfrm>
            <a:off x="6336196" y="5921267"/>
            <a:ext cx="248427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883827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8E752C-EBAB-469C-BAA8-8ED74E2C7280}"/>
              </a:ext>
            </a:extLst>
          </p:cNvPr>
          <p:cNvSpPr>
            <a:spLocks noGrp="1"/>
          </p:cNvSpPr>
          <p:nvPr>
            <p:ph type="title"/>
          </p:nvPr>
        </p:nvSpPr>
        <p:spPr/>
        <p:txBody>
          <a:bodyPr/>
          <a:lstStyle/>
          <a:p>
            <a:r>
              <a:rPr lang="en-US" dirty="0"/>
              <a:t>Example of a cataloguing process</a:t>
            </a:r>
          </a:p>
        </p:txBody>
      </p:sp>
      <p:sp>
        <p:nvSpPr>
          <p:cNvPr id="10" name="コンテンツ プレースホルダー 9">
            <a:extLst>
              <a:ext uri="{FF2B5EF4-FFF2-40B4-BE49-F238E27FC236}">
                <a16:creationId xmlns:a16="http://schemas.microsoft.com/office/drawing/2014/main" id="{B13753F4-874B-4100-BBB4-C2CAC7F57BFB}"/>
              </a:ext>
            </a:extLst>
          </p:cNvPr>
          <p:cNvSpPr>
            <a:spLocks noGrp="1"/>
          </p:cNvSpPr>
          <p:nvPr>
            <p:ph idx="1"/>
          </p:nvPr>
        </p:nvSpPr>
        <p:spPr/>
        <p:txBody>
          <a:bodyPr/>
          <a:lstStyle/>
          <a:p>
            <a:endParaRPr lang="en-US"/>
          </a:p>
        </p:txBody>
      </p:sp>
      <p:pic>
        <p:nvPicPr>
          <p:cNvPr id="13" name="コンテンツ プレースホルダー 7">
            <a:extLst>
              <a:ext uri="{FF2B5EF4-FFF2-40B4-BE49-F238E27FC236}">
                <a16:creationId xmlns:a16="http://schemas.microsoft.com/office/drawing/2014/main" id="{69C5D1E1-C403-465D-ACED-B35002FE976F}"/>
              </a:ext>
            </a:extLst>
          </p:cNvPr>
          <p:cNvPicPr>
            <a:picLocks noChangeAspect="1"/>
          </p:cNvPicPr>
          <p:nvPr/>
        </p:nvPicPr>
        <p:blipFill>
          <a:blip r:embed="rId3"/>
          <a:stretch>
            <a:fillRect/>
          </a:stretch>
        </p:blipFill>
        <p:spPr>
          <a:xfrm>
            <a:off x="-684584" y="1696126"/>
            <a:ext cx="11161240" cy="5300353"/>
          </a:xfrm>
          <a:prstGeom prst="rect">
            <a:avLst/>
          </a:prstGeom>
        </p:spPr>
      </p:pic>
    </p:spTree>
    <p:extLst>
      <p:ext uri="{BB962C8B-B14F-4D97-AF65-F5344CB8AC3E}">
        <p14:creationId xmlns:p14="http://schemas.microsoft.com/office/powerpoint/2010/main" val="263182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177D6D-5718-43E8-8566-B4D1E19574A2}"/>
              </a:ext>
            </a:extLst>
          </p:cNvPr>
          <p:cNvSpPr>
            <a:spLocks noGrp="1"/>
          </p:cNvSpPr>
          <p:nvPr>
            <p:ph type="title"/>
          </p:nvPr>
        </p:nvSpPr>
        <p:spPr/>
        <p:txBody>
          <a:bodyPr/>
          <a:lstStyle/>
          <a:p>
            <a:r>
              <a:rPr lang="en-US" dirty="0"/>
              <a:t>Example of a cataloguing process</a:t>
            </a:r>
          </a:p>
        </p:txBody>
      </p:sp>
      <p:sp>
        <p:nvSpPr>
          <p:cNvPr id="3" name="コンテンツ プレースホルダー 2">
            <a:extLst>
              <a:ext uri="{FF2B5EF4-FFF2-40B4-BE49-F238E27FC236}">
                <a16:creationId xmlns:a16="http://schemas.microsoft.com/office/drawing/2014/main" id="{B206AC75-AFD7-45C3-9252-07331D4A0426}"/>
              </a:ext>
            </a:extLst>
          </p:cNvPr>
          <p:cNvSpPr>
            <a:spLocks noGrp="1"/>
          </p:cNvSpPr>
          <p:nvPr>
            <p:ph idx="1"/>
          </p:nvPr>
        </p:nvSpPr>
        <p:spPr/>
        <p:txBody>
          <a:bodyPr/>
          <a:lstStyle/>
          <a:p>
            <a:pPr marL="0" indent="0">
              <a:buNone/>
            </a:pPr>
            <a:endParaRPr lang="en-US" dirty="0"/>
          </a:p>
        </p:txBody>
      </p:sp>
      <p:pic>
        <p:nvPicPr>
          <p:cNvPr id="5" name="図 4">
            <a:extLst>
              <a:ext uri="{FF2B5EF4-FFF2-40B4-BE49-F238E27FC236}">
                <a16:creationId xmlns:a16="http://schemas.microsoft.com/office/drawing/2014/main" id="{B724C63A-B38D-4AEA-9142-9FC1BA35E805}"/>
              </a:ext>
            </a:extLst>
          </p:cNvPr>
          <p:cNvPicPr>
            <a:picLocks noChangeAspect="1"/>
          </p:cNvPicPr>
          <p:nvPr/>
        </p:nvPicPr>
        <p:blipFill>
          <a:blip r:embed="rId3"/>
          <a:stretch>
            <a:fillRect/>
          </a:stretch>
        </p:blipFill>
        <p:spPr>
          <a:xfrm>
            <a:off x="0" y="4079041"/>
            <a:ext cx="9144000" cy="2781883"/>
          </a:xfrm>
          <a:prstGeom prst="rect">
            <a:avLst/>
          </a:prstGeom>
        </p:spPr>
      </p:pic>
      <p:pic>
        <p:nvPicPr>
          <p:cNvPr id="9" name="図 8">
            <a:extLst>
              <a:ext uri="{FF2B5EF4-FFF2-40B4-BE49-F238E27FC236}">
                <a16:creationId xmlns:a16="http://schemas.microsoft.com/office/drawing/2014/main" id="{5F73AE90-10F9-472E-9AB7-9F015164B3A3}"/>
              </a:ext>
            </a:extLst>
          </p:cNvPr>
          <p:cNvPicPr>
            <a:picLocks noChangeAspect="1"/>
          </p:cNvPicPr>
          <p:nvPr/>
        </p:nvPicPr>
        <p:blipFill>
          <a:blip r:embed="rId4"/>
          <a:stretch>
            <a:fillRect/>
          </a:stretch>
        </p:blipFill>
        <p:spPr>
          <a:xfrm>
            <a:off x="300" y="1695140"/>
            <a:ext cx="4587071" cy="2377241"/>
          </a:xfrm>
          <a:prstGeom prst="rect">
            <a:avLst/>
          </a:prstGeom>
        </p:spPr>
      </p:pic>
      <p:pic>
        <p:nvPicPr>
          <p:cNvPr id="1026" name="Picture 2">
            <a:extLst>
              <a:ext uri="{FF2B5EF4-FFF2-40B4-BE49-F238E27FC236}">
                <a16:creationId xmlns:a16="http://schemas.microsoft.com/office/drawing/2014/main" id="{5F0A5F2A-8725-465E-847D-5AB3F72AC6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6551" y="1554097"/>
            <a:ext cx="3288857" cy="2524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78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AA409E8-35DB-405A-8DED-036520CAF167}"/>
              </a:ext>
            </a:extLst>
          </p:cNvPr>
          <p:cNvSpPr/>
          <p:nvPr/>
        </p:nvSpPr>
        <p:spPr>
          <a:xfrm>
            <a:off x="1557700" y="1766095"/>
            <a:ext cx="1192382" cy="1061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Thai</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5" name="正方形/長方形 4">
            <a:extLst>
              <a:ext uri="{FF2B5EF4-FFF2-40B4-BE49-F238E27FC236}">
                <a16:creationId xmlns:a16="http://schemas.microsoft.com/office/drawing/2014/main" id="{66FC5D55-9A3F-47BC-9745-C783ADB0C9C5}"/>
              </a:ext>
            </a:extLst>
          </p:cNvPr>
          <p:cNvSpPr/>
          <p:nvPr/>
        </p:nvSpPr>
        <p:spPr>
          <a:xfrm>
            <a:off x="3003622" y="1766095"/>
            <a:ext cx="1624117" cy="1061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Japanese</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6" name="正方形/長方形 5">
            <a:extLst>
              <a:ext uri="{FF2B5EF4-FFF2-40B4-BE49-F238E27FC236}">
                <a16:creationId xmlns:a16="http://schemas.microsoft.com/office/drawing/2014/main" id="{DB2F3196-46F6-45BA-9A87-9EF66D3FE5EE}"/>
              </a:ext>
            </a:extLst>
          </p:cNvPr>
          <p:cNvSpPr/>
          <p:nvPr/>
        </p:nvSpPr>
        <p:spPr>
          <a:xfrm>
            <a:off x="4872028" y="1783749"/>
            <a:ext cx="1344706" cy="1061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Malay</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7" name="正方形/長方形 6">
            <a:extLst>
              <a:ext uri="{FF2B5EF4-FFF2-40B4-BE49-F238E27FC236}">
                <a16:creationId xmlns:a16="http://schemas.microsoft.com/office/drawing/2014/main" id="{C9607D95-045C-4FCF-B47E-2C93F5D8785A}"/>
              </a:ext>
            </a:extLst>
          </p:cNvPr>
          <p:cNvSpPr/>
          <p:nvPr/>
        </p:nvSpPr>
        <p:spPr>
          <a:xfrm>
            <a:off x="6478443" y="1786030"/>
            <a:ext cx="1344706" cy="1061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other</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8" name="正方形/長方形 7">
            <a:extLst>
              <a:ext uri="{FF2B5EF4-FFF2-40B4-BE49-F238E27FC236}">
                <a16:creationId xmlns:a16="http://schemas.microsoft.com/office/drawing/2014/main" id="{FBDD9268-0531-4105-921A-18F21FD509F6}"/>
              </a:ext>
            </a:extLst>
          </p:cNvPr>
          <p:cNvSpPr/>
          <p:nvPr/>
        </p:nvSpPr>
        <p:spPr>
          <a:xfrm>
            <a:off x="1559206" y="3429000"/>
            <a:ext cx="1192382" cy="10618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Thai+</a:t>
            </a:r>
            <a:b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b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other</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9" name="正方形/長方形 8">
            <a:extLst>
              <a:ext uri="{FF2B5EF4-FFF2-40B4-BE49-F238E27FC236}">
                <a16:creationId xmlns:a16="http://schemas.microsoft.com/office/drawing/2014/main" id="{1E11D59C-CDDB-426A-9FAF-0B95036F3B9F}"/>
              </a:ext>
            </a:extLst>
          </p:cNvPr>
          <p:cNvSpPr/>
          <p:nvPr/>
        </p:nvSpPr>
        <p:spPr>
          <a:xfrm>
            <a:off x="3003622" y="3429000"/>
            <a:ext cx="1624117" cy="10618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Japanese +other</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10" name="正方形/長方形 9">
            <a:extLst>
              <a:ext uri="{FF2B5EF4-FFF2-40B4-BE49-F238E27FC236}">
                <a16:creationId xmlns:a16="http://schemas.microsoft.com/office/drawing/2014/main" id="{D1CBDDFE-C918-47E2-94DB-63D9BBD9336C}"/>
              </a:ext>
            </a:extLst>
          </p:cNvPr>
          <p:cNvSpPr/>
          <p:nvPr/>
        </p:nvSpPr>
        <p:spPr>
          <a:xfrm>
            <a:off x="4872028" y="3429000"/>
            <a:ext cx="1344706" cy="10618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Malay +other</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11" name="正方形/長方形 10">
            <a:extLst>
              <a:ext uri="{FF2B5EF4-FFF2-40B4-BE49-F238E27FC236}">
                <a16:creationId xmlns:a16="http://schemas.microsoft.com/office/drawing/2014/main" id="{C4D7F731-C2BF-4BE9-AF71-9AB5FBB31DB4}"/>
              </a:ext>
            </a:extLst>
          </p:cNvPr>
          <p:cNvSpPr/>
          <p:nvPr/>
        </p:nvSpPr>
        <p:spPr>
          <a:xfrm>
            <a:off x="6461022" y="3429000"/>
            <a:ext cx="1344706" cy="10618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another +other</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sp>
        <p:nvSpPr>
          <p:cNvPr id="12" name="四角形: 角を丸くする 11">
            <a:extLst>
              <a:ext uri="{FF2B5EF4-FFF2-40B4-BE49-F238E27FC236}">
                <a16:creationId xmlns:a16="http://schemas.microsoft.com/office/drawing/2014/main" id="{F2F4C271-68AB-42F4-B9F1-02CA7A679AA6}"/>
              </a:ext>
            </a:extLst>
          </p:cNvPr>
          <p:cNvSpPr/>
          <p:nvPr/>
        </p:nvSpPr>
        <p:spPr>
          <a:xfrm>
            <a:off x="3239698" y="4981239"/>
            <a:ext cx="2761321" cy="131452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err="1">
                <a:ln>
                  <a:noFill/>
                </a:ln>
                <a:solidFill>
                  <a:srgbClr val="FFFFFF"/>
                </a:solidFill>
                <a:effectLst/>
                <a:uLnTx/>
                <a:uFillTx/>
                <a:latin typeface="Century Gothic"/>
                <a:ea typeface="ＭＳ ゴシック" panose="020B0609070205080204" pitchFamily="49" charset="-128"/>
                <a:cs typeface="+mn-cs"/>
              </a:rPr>
              <a:t>RsDA</a:t>
            </a:r>
            <a:r>
              <a:rPr kumimoji="1" lang="en-US" altLang="ja-JP"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rPr>
              <a:t> Inventory</a:t>
            </a:r>
            <a:endParaRPr kumimoji="1" lang="ja-JP" altLang="en-US" sz="2200" b="0" i="0" u="none" strike="noStrike" kern="1200" cap="none" spc="0" normalizeH="0" baseline="0" noProof="0" dirty="0">
              <a:ln>
                <a:noFill/>
              </a:ln>
              <a:solidFill>
                <a:srgbClr val="FFFFFF"/>
              </a:solidFill>
              <a:effectLst/>
              <a:uLnTx/>
              <a:uFillTx/>
              <a:latin typeface="Century Gothic"/>
              <a:ea typeface="ＭＳ ゴシック" panose="020B0609070205080204" pitchFamily="49" charset="-128"/>
              <a:cs typeface="+mn-cs"/>
            </a:endParaRPr>
          </a:p>
        </p:txBody>
      </p:sp>
      <p:cxnSp>
        <p:nvCxnSpPr>
          <p:cNvPr id="16" name="直線矢印コネクタ 15">
            <a:extLst>
              <a:ext uri="{FF2B5EF4-FFF2-40B4-BE49-F238E27FC236}">
                <a16:creationId xmlns:a16="http://schemas.microsoft.com/office/drawing/2014/main" id="{80401499-1207-4086-83EA-34D861D5F613}"/>
              </a:ext>
            </a:extLst>
          </p:cNvPr>
          <p:cNvCxnSpPr>
            <a:cxnSpLocks/>
            <a:stCxn id="4" idx="2"/>
            <a:endCxn id="8" idx="0"/>
          </p:cNvCxnSpPr>
          <p:nvPr/>
        </p:nvCxnSpPr>
        <p:spPr>
          <a:xfrm>
            <a:off x="2153891" y="2827923"/>
            <a:ext cx="1506" cy="601077"/>
          </a:xfrm>
          <a:prstGeom prst="straightConnector1">
            <a:avLst/>
          </a:prstGeom>
          <a:ln w="571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a:extLst>
              <a:ext uri="{FF2B5EF4-FFF2-40B4-BE49-F238E27FC236}">
                <a16:creationId xmlns:a16="http://schemas.microsoft.com/office/drawing/2014/main" id="{694FD931-D65E-4853-BFE1-84BF710062E7}"/>
              </a:ext>
            </a:extLst>
          </p:cNvPr>
          <p:cNvCxnSpPr>
            <a:cxnSpLocks/>
            <a:stCxn id="5" idx="2"/>
            <a:endCxn id="9" idx="0"/>
          </p:cNvCxnSpPr>
          <p:nvPr/>
        </p:nvCxnSpPr>
        <p:spPr>
          <a:xfrm>
            <a:off x="3815681" y="2827923"/>
            <a:ext cx="0" cy="601077"/>
          </a:xfrm>
          <a:prstGeom prst="straightConnector1">
            <a:avLst/>
          </a:prstGeom>
          <a:ln w="571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1235F6B2-FDF4-49DA-BE62-7AEC8AB8EE23}"/>
              </a:ext>
            </a:extLst>
          </p:cNvPr>
          <p:cNvCxnSpPr>
            <a:cxnSpLocks/>
            <a:stCxn id="6" idx="2"/>
            <a:endCxn id="10" idx="0"/>
          </p:cNvCxnSpPr>
          <p:nvPr/>
        </p:nvCxnSpPr>
        <p:spPr>
          <a:xfrm>
            <a:off x="5544381" y="2845577"/>
            <a:ext cx="0" cy="583423"/>
          </a:xfrm>
          <a:prstGeom prst="straightConnector1">
            <a:avLst/>
          </a:prstGeom>
          <a:ln w="571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350ECE8D-D78A-4947-AAAC-FD26A8CD5A09}"/>
              </a:ext>
            </a:extLst>
          </p:cNvPr>
          <p:cNvCxnSpPr>
            <a:cxnSpLocks/>
            <a:stCxn id="7" idx="2"/>
            <a:endCxn id="11" idx="0"/>
          </p:cNvCxnSpPr>
          <p:nvPr/>
        </p:nvCxnSpPr>
        <p:spPr>
          <a:xfrm flipH="1">
            <a:off x="7133375" y="2847858"/>
            <a:ext cx="17421" cy="581142"/>
          </a:xfrm>
          <a:prstGeom prst="straightConnector1">
            <a:avLst/>
          </a:prstGeom>
          <a:ln w="5715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100B538D-3CA6-4334-A4CC-8A588BA0EAFC}"/>
              </a:ext>
            </a:extLst>
          </p:cNvPr>
          <p:cNvCxnSpPr>
            <a:cxnSpLocks/>
            <a:stCxn id="5" idx="2"/>
            <a:endCxn id="8" idx="0"/>
          </p:cNvCxnSpPr>
          <p:nvPr/>
        </p:nvCxnSpPr>
        <p:spPr>
          <a:xfrm flipH="1">
            <a:off x="2155397" y="2827923"/>
            <a:ext cx="1660284" cy="601077"/>
          </a:xfrm>
          <a:prstGeom prst="straightConnector1">
            <a:avLst/>
          </a:prstGeom>
          <a:ln w="3810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AFF1A835-36F9-45B1-A554-76B666E3F280}"/>
              </a:ext>
            </a:extLst>
          </p:cNvPr>
          <p:cNvCxnSpPr>
            <a:cxnSpLocks/>
            <a:stCxn id="6" idx="2"/>
            <a:endCxn id="8" idx="0"/>
          </p:cNvCxnSpPr>
          <p:nvPr/>
        </p:nvCxnSpPr>
        <p:spPr>
          <a:xfrm flipH="1">
            <a:off x="2155397" y="2845577"/>
            <a:ext cx="3388984" cy="583423"/>
          </a:xfrm>
          <a:prstGeom prst="straightConnector1">
            <a:avLst/>
          </a:prstGeom>
          <a:ln w="3810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31" name="直線矢印コネクタ 30">
            <a:extLst>
              <a:ext uri="{FF2B5EF4-FFF2-40B4-BE49-F238E27FC236}">
                <a16:creationId xmlns:a16="http://schemas.microsoft.com/office/drawing/2014/main" id="{E6497C6F-9B89-47C7-B873-BFB8A3502CAB}"/>
              </a:ext>
            </a:extLst>
          </p:cNvPr>
          <p:cNvCxnSpPr>
            <a:cxnSpLocks/>
            <a:stCxn id="7" idx="2"/>
            <a:endCxn id="8" idx="0"/>
          </p:cNvCxnSpPr>
          <p:nvPr/>
        </p:nvCxnSpPr>
        <p:spPr>
          <a:xfrm flipH="1">
            <a:off x="2155397" y="2847858"/>
            <a:ext cx="4995399" cy="581142"/>
          </a:xfrm>
          <a:prstGeom prst="straightConnector1">
            <a:avLst/>
          </a:prstGeom>
          <a:ln w="38100">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44" name="直線矢印コネクタ 43">
            <a:extLst>
              <a:ext uri="{FF2B5EF4-FFF2-40B4-BE49-F238E27FC236}">
                <a16:creationId xmlns:a16="http://schemas.microsoft.com/office/drawing/2014/main" id="{C5083A1D-23A5-411D-B8DC-10CD6F3C49C0}"/>
              </a:ext>
            </a:extLst>
          </p:cNvPr>
          <p:cNvCxnSpPr>
            <a:cxnSpLocks/>
            <a:stCxn id="8" idx="2"/>
          </p:cNvCxnSpPr>
          <p:nvPr/>
        </p:nvCxnSpPr>
        <p:spPr>
          <a:xfrm>
            <a:off x="2155397" y="4490828"/>
            <a:ext cx="1660283" cy="4904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47" name="直線矢印コネクタ 46">
            <a:extLst>
              <a:ext uri="{FF2B5EF4-FFF2-40B4-BE49-F238E27FC236}">
                <a16:creationId xmlns:a16="http://schemas.microsoft.com/office/drawing/2014/main" id="{DB3EA747-85BE-4D93-B96D-432E8DC7D278}"/>
              </a:ext>
            </a:extLst>
          </p:cNvPr>
          <p:cNvCxnSpPr>
            <a:cxnSpLocks/>
            <a:stCxn id="9" idx="2"/>
          </p:cNvCxnSpPr>
          <p:nvPr/>
        </p:nvCxnSpPr>
        <p:spPr>
          <a:xfrm>
            <a:off x="3815681" y="4490828"/>
            <a:ext cx="586496" cy="4904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a:extLst>
              <a:ext uri="{FF2B5EF4-FFF2-40B4-BE49-F238E27FC236}">
                <a16:creationId xmlns:a16="http://schemas.microsoft.com/office/drawing/2014/main" id="{B182CD6B-8E55-4974-977E-FA3613DF9EF6}"/>
              </a:ext>
            </a:extLst>
          </p:cNvPr>
          <p:cNvCxnSpPr>
            <a:cxnSpLocks/>
            <a:stCxn id="10" idx="2"/>
          </p:cNvCxnSpPr>
          <p:nvPr/>
        </p:nvCxnSpPr>
        <p:spPr>
          <a:xfrm flipH="1">
            <a:off x="5038226" y="4490828"/>
            <a:ext cx="506155" cy="49041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57234EA5-A93A-432F-8C93-863A237B50FC}"/>
              </a:ext>
            </a:extLst>
          </p:cNvPr>
          <p:cNvCxnSpPr>
            <a:cxnSpLocks/>
            <a:stCxn id="11" idx="2"/>
          </p:cNvCxnSpPr>
          <p:nvPr/>
        </p:nvCxnSpPr>
        <p:spPr>
          <a:xfrm flipH="1">
            <a:off x="5659242" y="4490828"/>
            <a:ext cx="1474133" cy="53950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F6D19EFA-924D-463C-B6F4-D9043209FECC}"/>
              </a:ext>
            </a:extLst>
          </p:cNvPr>
          <p:cNvSpPr txBox="1"/>
          <p:nvPr/>
        </p:nvSpPr>
        <p:spPr>
          <a:xfrm>
            <a:off x="6329706" y="4835446"/>
            <a:ext cx="3060144" cy="1785104"/>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200" b="0" i="0" u="none" strike="noStrike" kern="1200" cap="none" spc="0" normalizeH="0" baseline="0" noProof="0" dirty="0">
                <a:ln>
                  <a:noFill/>
                </a:ln>
                <a:solidFill>
                  <a:srgbClr val="374C81"/>
                </a:solidFill>
                <a:effectLst/>
                <a:uLnTx/>
                <a:uFillTx/>
                <a:latin typeface="Century Gothic"/>
                <a:ea typeface="ＭＳ ゴシック" panose="020B0609070205080204" pitchFamily="49" charset="-128"/>
                <a:cs typeface="+mn-cs"/>
              </a:rPr>
              <a:t>Collect and Aggregate metadata into </a:t>
            </a:r>
            <a:br>
              <a:rPr kumimoji="1" lang="en-US" altLang="ja-JP" sz="2200" b="0" i="0" u="none" strike="noStrike" kern="1200" cap="none" spc="0" normalizeH="0" baseline="0" noProof="0" dirty="0">
                <a:ln>
                  <a:noFill/>
                </a:ln>
                <a:solidFill>
                  <a:srgbClr val="374C81"/>
                </a:solidFill>
                <a:effectLst/>
                <a:uLnTx/>
                <a:uFillTx/>
                <a:latin typeface="Century Gothic"/>
                <a:ea typeface="ＭＳ ゴシック" panose="020B0609070205080204" pitchFamily="49" charset="-128"/>
                <a:cs typeface="+mn-cs"/>
              </a:rPr>
            </a:br>
            <a:r>
              <a:rPr kumimoji="1" lang="en-US" altLang="ja-JP" sz="2200" b="0" i="0" u="none" strike="noStrike" kern="1200" cap="none" spc="0" normalizeH="0" baseline="0" noProof="0" dirty="0">
                <a:ln>
                  <a:noFill/>
                </a:ln>
                <a:solidFill>
                  <a:srgbClr val="374C81"/>
                </a:solidFill>
                <a:effectLst/>
                <a:uLnTx/>
                <a:uFillTx/>
                <a:latin typeface="Century Gothic"/>
                <a:ea typeface="ＭＳ ゴシック" panose="020B0609070205080204" pitchFamily="49" charset="-128"/>
                <a:cs typeface="+mn-cs"/>
              </a:rPr>
              <a:t>the </a:t>
            </a:r>
            <a:r>
              <a:rPr kumimoji="1" lang="en-US" altLang="ja-JP" sz="2200" b="0" i="0" u="none" strike="noStrike" kern="1200" cap="none" spc="0" normalizeH="0" baseline="0" noProof="0" dirty="0" err="1">
                <a:ln>
                  <a:noFill/>
                </a:ln>
                <a:solidFill>
                  <a:srgbClr val="374C81"/>
                </a:solidFill>
                <a:effectLst/>
                <a:uLnTx/>
                <a:uFillTx/>
                <a:latin typeface="Century Gothic"/>
                <a:ea typeface="ＭＳ ゴシック" panose="020B0609070205080204" pitchFamily="49" charset="-128"/>
                <a:cs typeface="+mn-cs"/>
              </a:rPr>
              <a:t>RsDA</a:t>
            </a:r>
            <a:r>
              <a:rPr kumimoji="1" lang="en-US" altLang="ja-JP" sz="2200" b="0" i="0" u="none" strike="noStrike" kern="1200" cap="none" spc="0" normalizeH="0" baseline="0" noProof="0" dirty="0">
                <a:ln>
                  <a:noFill/>
                </a:ln>
                <a:solidFill>
                  <a:srgbClr val="374C81"/>
                </a:solidFill>
                <a:effectLst/>
                <a:uLnTx/>
                <a:uFillTx/>
                <a:latin typeface="Century Gothic"/>
                <a:ea typeface="ＭＳ ゴシック" panose="020B0609070205080204" pitchFamily="49" charset="-128"/>
                <a:cs typeface="+mn-cs"/>
              </a:rPr>
              <a:t> Inventory Database</a:t>
            </a:r>
            <a:endParaRPr kumimoji="1" lang="ja-JP" altLang="en-US" sz="2200" b="0" i="0" u="none" strike="noStrike" kern="1200" cap="none" spc="0" normalizeH="0" baseline="0" noProof="0" dirty="0">
              <a:ln>
                <a:noFill/>
              </a:ln>
              <a:solidFill>
                <a:srgbClr val="374C81"/>
              </a:solidFill>
              <a:effectLst/>
              <a:uLnTx/>
              <a:uFillTx/>
              <a:latin typeface="Century Gothic"/>
              <a:ea typeface="ＭＳ ゴシック" panose="020B0609070205080204" pitchFamily="49" charset="-128"/>
              <a:cs typeface="+mn-cs"/>
            </a:endParaRPr>
          </a:p>
        </p:txBody>
      </p:sp>
      <p:sp>
        <p:nvSpPr>
          <p:cNvPr id="29" name="タイトル 1">
            <a:extLst>
              <a:ext uri="{FF2B5EF4-FFF2-40B4-BE49-F238E27FC236}">
                <a16:creationId xmlns:a16="http://schemas.microsoft.com/office/drawing/2014/main" id="{4E7BD80B-85CA-408B-9BD1-2F9E305430BB}"/>
              </a:ext>
            </a:extLst>
          </p:cNvPr>
          <p:cNvSpPr txBox="1">
            <a:spLocks/>
          </p:cNvSpPr>
          <p:nvPr/>
        </p:nvSpPr>
        <p:spPr>
          <a:xfrm>
            <a:off x="-1" y="8620"/>
            <a:ext cx="9144001" cy="1439361"/>
          </a:xfrm>
          <a:prstGeom prst="rect">
            <a:avLst/>
          </a:prstGeo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lvl1pPr algn="l" defTabSz="914484" rtl="0" eaLnBrk="1" latinLnBrk="0" hangingPunct="1">
              <a:lnSpc>
                <a:spcPct val="85000"/>
              </a:lnSpc>
              <a:spcBef>
                <a:spcPct val="0"/>
              </a:spcBef>
              <a:buNone/>
              <a:tabLst/>
              <a:defRPr kumimoji="1" sz="3301" kern="1200" cap="none" baseline="0">
                <a:solidFill>
                  <a:schemeClr val="tx1"/>
                </a:solidFill>
                <a:latin typeface="Meiryo UI" panose="020B0604030504040204" pitchFamily="50" charset="-128"/>
                <a:ea typeface="Meiryo UI" panose="020B0604030504040204" pitchFamily="50" charset="-128"/>
                <a:cs typeface="+mj-cs"/>
              </a:defRPr>
            </a:lvl1pPr>
          </a:lstStyle>
          <a:p>
            <a:pPr marL="0" marR="0" lvl="0" indent="0" algn="ctr" defTabSz="914484" rtl="0" eaLnBrk="1" fontAlgn="auto" latinLnBrk="0" hangingPunct="1">
              <a:lnSpc>
                <a:spcPct val="85000"/>
              </a:lnSpc>
              <a:spcBef>
                <a:spcPct val="0"/>
              </a:spcBef>
              <a:spcAft>
                <a:spcPts val="0"/>
              </a:spcAft>
              <a:buClrTx/>
              <a:buSzTx/>
              <a:buFontTx/>
              <a:buNone/>
              <a:tabLst/>
              <a:defRPr/>
            </a:pP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International collaboration </a:t>
            </a:r>
            <a:b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br>
            <a:r>
              <a:rPr kumimoji="1" lang="en-US" altLang="ja-JP"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rPr>
              <a:t>across languages</a:t>
            </a:r>
            <a:endParaRPr kumimoji="1" lang="ja-JP" altLang="en-US" sz="40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Meiryo UI" panose="020B0604030504040204" pitchFamily="50" charset="-128"/>
              <a:cs typeface="Calibri" panose="020F0502020204030204" pitchFamily="34" charset="0"/>
            </a:endParaRPr>
          </a:p>
        </p:txBody>
      </p:sp>
      <p:sp>
        <p:nvSpPr>
          <p:cNvPr id="59" name="テキスト ボックス 58">
            <a:extLst>
              <a:ext uri="{FF2B5EF4-FFF2-40B4-BE49-F238E27FC236}">
                <a16:creationId xmlns:a16="http://schemas.microsoft.com/office/drawing/2014/main" id="{7D7DFF57-09CA-4B14-858C-7EB1FFD83E7B}"/>
              </a:ext>
            </a:extLst>
          </p:cNvPr>
          <p:cNvSpPr txBox="1"/>
          <p:nvPr/>
        </p:nvSpPr>
        <p:spPr>
          <a:xfrm>
            <a:off x="122145" y="1899164"/>
            <a:ext cx="1344706" cy="83099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C81"/>
                </a:solidFill>
                <a:effectLst/>
                <a:uLnTx/>
                <a:uFillTx/>
                <a:latin typeface="Century Gothic"/>
                <a:ea typeface="+mn-ea"/>
                <a:cs typeface="+mn-cs"/>
              </a:rPr>
              <a:t>Source</a:t>
            </a:r>
            <a:br>
              <a:rPr kumimoji="0" lang="en-US" sz="2400" b="0" i="0" u="none" strike="noStrike" kern="1200" cap="none" spc="0" normalizeH="0" baseline="0" noProof="0" dirty="0">
                <a:ln>
                  <a:noFill/>
                </a:ln>
                <a:solidFill>
                  <a:srgbClr val="374C81"/>
                </a:solidFill>
                <a:effectLst/>
                <a:uLnTx/>
                <a:uFillTx/>
                <a:latin typeface="Century Gothic"/>
                <a:ea typeface="+mn-ea"/>
                <a:cs typeface="+mn-cs"/>
              </a:rPr>
            </a:br>
            <a:r>
              <a:rPr kumimoji="0" lang="en-US" sz="2400" b="0" i="0" u="none" strike="noStrike" kern="1200" cap="none" spc="0" normalizeH="0" baseline="0" noProof="0" dirty="0">
                <a:ln>
                  <a:noFill/>
                </a:ln>
                <a:solidFill>
                  <a:srgbClr val="374C81"/>
                </a:solidFill>
                <a:effectLst/>
                <a:uLnTx/>
                <a:uFillTx/>
                <a:latin typeface="Century Gothic"/>
                <a:ea typeface="+mn-ea"/>
                <a:cs typeface="+mn-cs"/>
              </a:rPr>
              <a:t>Object</a:t>
            </a:r>
          </a:p>
        </p:txBody>
      </p:sp>
      <p:sp>
        <p:nvSpPr>
          <p:cNvPr id="60" name="テキスト ボックス 59">
            <a:extLst>
              <a:ext uri="{FF2B5EF4-FFF2-40B4-BE49-F238E27FC236}">
                <a16:creationId xmlns:a16="http://schemas.microsoft.com/office/drawing/2014/main" id="{9494517A-4750-42EA-A712-730E77B0588D}"/>
              </a:ext>
            </a:extLst>
          </p:cNvPr>
          <p:cNvSpPr txBox="1"/>
          <p:nvPr/>
        </p:nvSpPr>
        <p:spPr>
          <a:xfrm>
            <a:off x="0" y="3544415"/>
            <a:ext cx="1690485" cy="830997"/>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74C81"/>
                </a:solidFill>
                <a:effectLst/>
                <a:uLnTx/>
                <a:uFillTx/>
                <a:latin typeface="Century Gothic"/>
                <a:ea typeface="+mn-ea"/>
                <a:cs typeface="+mn-cs"/>
              </a:rPr>
              <a:t>Inventory</a:t>
            </a:r>
            <a:br>
              <a:rPr kumimoji="0" lang="en-US" sz="2400" b="0" i="0" u="none" strike="noStrike" kern="1200" cap="none" spc="0" normalizeH="0" baseline="0" noProof="0" dirty="0">
                <a:ln>
                  <a:noFill/>
                </a:ln>
                <a:solidFill>
                  <a:srgbClr val="374C81"/>
                </a:solidFill>
                <a:effectLst/>
                <a:uLnTx/>
                <a:uFillTx/>
                <a:latin typeface="Century Gothic"/>
                <a:ea typeface="+mn-ea"/>
                <a:cs typeface="+mn-cs"/>
              </a:rPr>
            </a:br>
            <a:r>
              <a:rPr kumimoji="0" lang="en-US" sz="2400" b="0" i="0" u="none" strike="noStrike" kern="1200" cap="none" spc="0" normalizeH="0" baseline="0" noProof="0" dirty="0">
                <a:ln>
                  <a:noFill/>
                </a:ln>
                <a:solidFill>
                  <a:srgbClr val="374C81"/>
                </a:solidFill>
                <a:effectLst/>
                <a:uLnTx/>
                <a:uFillTx/>
                <a:latin typeface="Century Gothic"/>
                <a:ea typeface="+mn-ea"/>
                <a:cs typeface="+mn-cs"/>
              </a:rPr>
              <a:t>Entry</a:t>
            </a:r>
          </a:p>
        </p:txBody>
      </p:sp>
    </p:spTree>
    <p:extLst>
      <p:ext uri="{BB962C8B-B14F-4D97-AF65-F5344CB8AC3E}">
        <p14:creationId xmlns:p14="http://schemas.microsoft.com/office/powerpoint/2010/main" val="3467222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E30F15CE-ACDB-4B38-995B-797973366479}"/>
              </a:ext>
            </a:extLst>
          </p:cNvPr>
          <p:cNvSpPr>
            <a:spLocks noGrp="1"/>
          </p:cNvSpPr>
          <p:nvPr>
            <p:ph type="title"/>
          </p:nvPr>
        </p:nvSpPr>
        <p:spPr>
          <a:xfrm>
            <a:off x="0" y="8620"/>
            <a:ext cx="9144001" cy="1440160"/>
          </a:xfrm>
          <a:solidFill>
            <a:schemeClr val="tx1">
              <a:lumMod val="40000"/>
              <a:lumOff val="60000"/>
            </a:schemeClr>
          </a:solidFill>
        </p:spPr>
        <p:txBody>
          <a:bodyPr vert="horz" wrap="none" lIns="0" tIns="72000" rIns="0" bIns="2700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Inventory Database as a spreadsheet</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4" name="図 3">
            <a:extLst>
              <a:ext uri="{FF2B5EF4-FFF2-40B4-BE49-F238E27FC236}">
                <a16:creationId xmlns:a16="http://schemas.microsoft.com/office/drawing/2014/main" id="{7F6A2C23-2997-4E9B-8703-B000DE1DC3AA}"/>
              </a:ext>
            </a:extLst>
          </p:cNvPr>
          <p:cNvPicPr>
            <a:picLocks noChangeAspect="1"/>
          </p:cNvPicPr>
          <p:nvPr/>
        </p:nvPicPr>
        <p:blipFill>
          <a:blip r:embed="rId3"/>
          <a:stretch>
            <a:fillRect/>
          </a:stretch>
        </p:blipFill>
        <p:spPr>
          <a:xfrm>
            <a:off x="1305880" y="1340768"/>
            <a:ext cx="9109012" cy="5360564"/>
          </a:xfrm>
          <a:prstGeom prst="rect">
            <a:avLst/>
          </a:prstGeom>
        </p:spPr>
      </p:pic>
      <p:sp>
        <p:nvSpPr>
          <p:cNvPr id="7" name="テキスト ボックス 6">
            <a:extLst>
              <a:ext uri="{FF2B5EF4-FFF2-40B4-BE49-F238E27FC236}">
                <a16:creationId xmlns:a16="http://schemas.microsoft.com/office/drawing/2014/main" id="{5BF65F97-2E03-4FBA-94FC-A37B042A3C10}"/>
              </a:ext>
            </a:extLst>
          </p:cNvPr>
          <p:cNvSpPr txBox="1"/>
          <p:nvPr/>
        </p:nvSpPr>
        <p:spPr>
          <a:xfrm>
            <a:off x="842511" y="1340768"/>
            <a:ext cx="461665" cy="3672408"/>
          </a:xfrm>
          <a:prstGeom prst="rect">
            <a:avLst/>
          </a:prstGeom>
          <a:solidFill>
            <a:srgbClr val="FFE89F"/>
          </a:solidFill>
        </p:spPr>
        <p:txBody>
          <a:bodyPr vert="vert270"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Dataset</a:t>
            </a:r>
          </a:p>
        </p:txBody>
      </p:sp>
      <p:sp>
        <p:nvSpPr>
          <p:cNvPr id="8" name="テキスト ボックス 7">
            <a:extLst>
              <a:ext uri="{FF2B5EF4-FFF2-40B4-BE49-F238E27FC236}">
                <a16:creationId xmlns:a16="http://schemas.microsoft.com/office/drawing/2014/main" id="{E53EA641-2878-40CA-BDD6-0783482687B2}"/>
              </a:ext>
            </a:extLst>
          </p:cNvPr>
          <p:cNvSpPr txBox="1"/>
          <p:nvPr/>
        </p:nvSpPr>
        <p:spPr>
          <a:xfrm>
            <a:off x="520968" y="5229200"/>
            <a:ext cx="738664" cy="972108"/>
          </a:xfrm>
          <a:prstGeom prst="rect">
            <a:avLst/>
          </a:prstGeom>
          <a:solidFill>
            <a:srgbClr val="FFE89F"/>
          </a:solidFill>
        </p:spPr>
        <p:txBody>
          <a:bodyPr vert="vert270"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Source</a:t>
            </a:r>
            <a:br>
              <a:rPr kumimoji="0" lang="en-US" sz="1800" b="0" i="0" u="none" strike="noStrike" kern="1200" cap="none" spc="0" normalizeH="0" baseline="0" noProof="0" dirty="0">
                <a:ln>
                  <a:noFill/>
                </a:ln>
                <a:solidFill>
                  <a:srgbClr val="000000"/>
                </a:solidFill>
                <a:effectLst/>
                <a:uLnTx/>
                <a:uFillTx/>
                <a:latin typeface="Century Gothic"/>
                <a:ea typeface="+mn-ea"/>
                <a:cs typeface="+mn-cs"/>
              </a:rPr>
            </a:br>
            <a:r>
              <a:rPr kumimoji="0" lang="en-US" sz="1800" b="0" i="0" u="none" strike="noStrike" kern="1200" cap="none" spc="0" normalizeH="0" baseline="0" noProof="0" dirty="0">
                <a:ln>
                  <a:noFill/>
                </a:ln>
                <a:solidFill>
                  <a:srgbClr val="000000"/>
                </a:solidFill>
                <a:effectLst/>
                <a:uLnTx/>
                <a:uFillTx/>
                <a:latin typeface="Century Gothic"/>
                <a:ea typeface="+mn-ea"/>
                <a:cs typeface="+mn-cs"/>
              </a:rPr>
              <a:t>Object</a:t>
            </a:r>
          </a:p>
        </p:txBody>
      </p:sp>
      <p:sp>
        <p:nvSpPr>
          <p:cNvPr id="9" name="吹き出し: 角を丸めた四角形 8">
            <a:extLst>
              <a:ext uri="{FF2B5EF4-FFF2-40B4-BE49-F238E27FC236}">
                <a16:creationId xmlns:a16="http://schemas.microsoft.com/office/drawing/2014/main" id="{4C75DA2A-1168-4A8B-82E3-DD51B4C93C58}"/>
              </a:ext>
            </a:extLst>
          </p:cNvPr>
          <p:cNvSpPr/>
          <p:nvPr/>
        </p:nvSpPr>
        <p:spPr>
          <a:xfrm>
            <a:off x="81744" y="4761148"/>
            <a:ext cx="972108" cy="468052"/>
          </a:xfrm>
          <a:prstGeom prst="wedgeRoundRectCallout">
            <a:avLst>
              <a:gd name="adj1" fmla="val 77683"/>
              <a:gd name="adj2" fmla="val 34281"/>
              <a:gd name="adj3" fmla="val 16667"/>
            </a:avLst>
          </a:prstGeom>
          <a:solidFill>
            <a:srgbClr val="FFE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Data</a:t>
            </a:r>
          </a:p>
        </p:txBody>
      </p:sp>
      <p:sp>
        <p:nvSpPr>
          <p:cNvPr id="10" name="吹き出し: 角を丸めた四角形 9">
            <a:extLst>
              <a:ext uri="{FF2B5EF4-FFF2-40B4-BE49-F238E27FC236}">
                <a16:creationId xmlns:a16="http://schemas.microsoft.com/office/drawing/2014/main" id="{FCE36789-DB81-4E09-A933-65163A365309}"/>
              </a:ext>
            </a:extLst>
          </p:cNvPr>
          <p:cNvSpPr/>
          <p:nvPr/>
        </p:nvSpPr>
        <p:spPr>
          <a:xfrm>
            <a:off x="1" y="6233280"/>
            <a:ext cx="1299492" cy="468052"/>
          </a:xfrm>
          <a:prstGeom prst="wedgeRoundRectCallout">
            <a:avLst>
              <a:gd name="adj1" fmla="val 65173"/>
              <a:gd name="adj2" fmla="val 38622"/>
              <a:gd name="adj3" fmla="val 16667"/>
            </a:avLst>
          </a:prstGeom>
          <a:solidFill>
            <a:srgbClr val="FFE8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a:ea typeface="+mn-ea"/>
                <a:cs typeface="+mn-cs"/>
              </a:rPr>
              <a:t>Inventory</a:t>
            </a:r>
            <a:br>
              <a:rPr kumimoji="0" lang="en-US" sz="1800" b="0" i="0" u="none" strike="noStrike" kern="1200" cap="none" spc="0" normalizeH="0" baseline="0" noProof="0" dirty="0">
                <a:ln>
                  <a:noFill/>
                </a:ln>
                <a:solidFill>
                  <a:srgbClr val="000000"/>
                </a:solidFill>
                <a:effectLst/>
                <a:uLnTx/>
                <a:uFillTx/>
                <a:latin typeface="Century Gothic"/>
                <a:ea typeface="+mn-ea"/>
                <a:cs typeface="+mn-cs"/>
              </a:rPr>
            </a:br>
            <a:r>
              <a:rPr kumimoji="0" lang="en-US" sz="1800" b="0" i="0" u="none" strike="noStrike" kern="1200" cap="none" spc="0" normalizeH="0" baseline="0" noProof="0" dirty="0">
                <a:ln>
                  <a:noFill/>
                </a:ln>
                <a:solidFill>
                  <a:srgbClr val="000000"/>
                </a:solidFill>
                <a:effectLst/>
                <a:uLnTx/>
                <a:uFillTx/>
                <a:latin typeface="Century Gothic"/>
                <a:ea typeface="+mn-ea"/>
                <a:cs typeface="+mn-cs"/>
              </a:rPr>
              <a:t>Entry</a:t>
            </a:r>
          </a:p>
        </p:txBody>
      </p:sp>
      <p:sp>
        <p:nvSpPr>
          <p:cNvPr id="2" name="四角形: 角を丸くする 1">
            <a:extLst>
              <a:ext uri="{FF2B5EF4-FFF2-40B4-BE49-F238E27FC236}">
                <a16:creationId xmlns:a16="http://schemas.microsoft.com/office/drawing/2014/main" id="{F2BAEC89-2A67-4760-8BAB-16D89948D85B}"/>
              </a:ext>
            </a:extLst>
          </p:cNvPr>
          <p:cNvSpPr/>
          <p:nvPr/>
        </p:nvSpPr>
        <p:spPr>
          <a:xfrm>
            <a:off x="5796136" y="1448780"/>
            <a:ext cx="1224136" cy="5252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a:ea typeface="+mn-ea"/>
                <a:cs typeface="+mn-cs"/>
              </a:rPr>
              <a:t>Each dataset</a:t>
            </a:r>
          </a:p>
        </p:txBody>
      </p:sp>
      <p:sp>
        <p:nvSpPr>
          <p:cNvPr id="11" name="四角形: 角を丸くする 10">
            <a:extLst>
              <a:ext uri="{FF2B5EF4-FFF2-40B4-BE49-F238E27FC236}">
                <a16:creationId xmlns:a16="http://schemas.microsoft.com/office/drawing/2014/main" id="{A6655AAF-3751-4D9C-93C8-FFBCFEFEF262}"/>
              </a:ext>
            </a:extLst>
          </p:cNvPr>
          <p:cNvSpPr/>
          <p:nvPr/>
        </p:nvSpPr>
        <p:spPr>
          <a:xfrm>
            <a:off x="7226052" y="1448780"/>
            <a:ext cx="1702432" cy="5252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a:ea typeface="+mn-ea"/>
                <a:cs typeface="+mn-cs"/>
              </a:rPr>
              <a:t>Each dataset</a:t>
            </a:r>
          </a:p>
        </p:txBody>
      </p:sp>
    </p:spTree>
    <p:extLst>
      <p:ext uri="{BB962C8B-B14F-4D97-AF65-F5344CB8AC3E}">
        <p14:creationId xmlns:p14="http://schemas.microsoft.com/office/powerpoint/2010/main" val="4112134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54DCCC-382A-4D44-87A9-52E17B337CF8}"/>
              </a:ext>
            </a:extLst>
          </p:cNvPr>
          <p:cNvSpPr>
            <a:spLocks noGrp="1"/>
          </p:cNvSpPr>
          <p:nvPr>
            <p:ph type="title"/>
          </p:nvPr>
        </p:nvSpPr>
        <p:spPr>
          <a:xfrm>
            <a:off x="-1" y="8620"/>
            <a:ext cx="9144001" cy="1440160"/>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Example of </a:t>
            </a:r>
            <a:r>
              <a:rPr lang="en-US" altLang="ja-JP" sz="4000" b="1" dirty="0" err="1">
                <a:solidFill>
                  <a:schemeClr val="tx1">
                    <a:lumMod val="50000"/>
                  </a:schemeClr>
                </a:solidFill>
                <a:latin typeface="Calibri" panose="020F0502020204030204" pitchFamily="34" charset="0"/>
                <a:cs typeface="Calibri" panose="020F0502020204030204" pitchFamily="34" charset="0"/>
              </a:rPr>
              <a:t>RsDA</a:t>
            </a:r>
            <a:r>
              <a:rPr lang="en-US" altLang="ja-JP" sz="4000" b="1" dirty="0">
                <a:solidFill>
                  <a:schemeClr val="tx1">
                    <a:lumMod val="50000"/>
                  </a:schemeClr>
                </a:solidFill>
                <a:latin typeface="Calibri" panose="020F0502020204030204" pitchFamily="34" charset="0"/>
                <a:cs typeface="Calibri" panose="020F0502020204030204" pitchFamily="34" charset="0"/>
              </a:rPr>
              <a:t> Database</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5" name="図 4">
            <a:extLst>
              <a:ext uri="{FF2B5EF4-FFF2-40B4-BE49-F238E27FC236}">
                <a16:creationId xmlns:a16="http://schemas.microsoft.com/office/drawing/2014/main" id="{E93227F5-C08A-44CD-9ED3-4A0620D346EF}"/>
              </a:ext>
            </a:extLst>
          </p:cNvPr>
          <p:cNvPicPr>
            <a:picLocks noChangeAspect="1"/>
          </p:cNvPicPr>
          <p:nvPr/>
        </p:nvPicPr>
        <p:blipFill>
          <a:blip r:embed="rId3"/>
          <a:stretch>
            <a:fillRect/>
          </a:stretch>
        </p:blipFill>
        <p:spPr>
          <a:xfrm>
            <a:off x="464344" y="1453853"/>
            <a:ext cx="8215312" cy="5435203"/>
          </a:xfrm>
          <a:prstGeom prst="rect">
            <a:avLst/>
          </a:prstGeom>
        </p:spPr>
      </p:pic>
    </p:spTree>
    <p:extLst>
      <p:ext uri="{BB962C8B-B14F-4D97-AF65-F5344CB8AC3E}">
        <p14:creationId xmlns:p14="http://schemas.microsoft.com/office/powerpoint/2010/main" val="35465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B6E6262-6FE2-44E8-978C-0D15EAD57D95}"/>
              </a:ext>
            </a:extLst>
          </p:cNvPr>
          <p:cNvSpPr>
            <a:spLocks noGrp="1"/>
          </p:cNvSpPr>
          <p:nvPr>
            <p:ph idx="1"/>
          </p:nvPr>
        </p:nvSpPr>
        <p:spPr>
          <a:xfrm>
            <a:off x="395536" y="1772816"/>
            <a:ext cx="7620000" cy="4470400"/>
          </a:xfrm>
        </p:spPr>
        <p:txBody>
          <a:bodyPr>
            <a:normAutofit/>
          </a:bodyPr>
          <a:lstStyle/>
          <a:p>
            <a:r>
              <a:rPr lang="en-US" sz="2400" dirty="0"/>
              <a:t>Google Sheets</a:t>
            </a:r>
            <a:br>
              <a:rPr lang="en-US" sz="2400" dirty="0"/>
            </a:br>
            <a:r>
              <a:rPr lang="en-US" sz="2400" dirty="0"/>
              <a:t>for our collaboration</a:t>
            </a:r>
          </a:p>
          <a:p>
            <a:r>
              <a:rPr lang="en-US" sz="2400" dirty="0"/>
              <a:t>Single JSON file </a:t>
            </a:r>
            <a:br>
              <a:rPr lang="en-US" sz="2400" dirty="0"/>
            </a:br>
            <a:r>
              <a:rPr lang="en-US" sz="2400" dirty="0"/>
              <a:t>and Vue.js for </a:t>
            </a:r>
            <a:br>
              <a:rPr lang="en-US" sz="2400" dirty="0"/>
            </a:br>
            <a:r>
              <a:rPr lang="en-US" sz="2400" dirty="0"/>
              <a:t>the search interface</a:t>
            </a:r>
          </a:p>
          <a:p>
            <a:r>
              <a:rPr lang="en-US" sz="2400" dirty="0"/>
              <a:t>For integrating data,</a:t>
            </a:r>
            <a:br>
              <a:rPr lang="en-US" sz="2400" dirty="0"/>
            </a:br>
            <a:r>
              <a:rPr lang="en-US" sz="2400" dirty="0"/>
              <a:t>we use some scripts.</a:t>
            </a:r>
            <a:br>
              <a:rPr lang="en-US" sz="2400" dirty="0"/>
            </a:br>
            <a:r>
              <a:rPr lang="en-US" sz="2400" dirty="0"/>
              <a:t>But we don’t have to</a:t>
            </a:r>
            <a:br>
              <a:rPr lang="en-US" sz="2400" dirty="0"/>
            </a:br>
            <a:r>
              <a:rPr lang="en-US" sz="2400" dirty="0"/>
              <a:t>keep heavy web service</a:t>
            </a:r>
            <a:br>
              <a:rPr lang="en-US" sz="2400" dirty="0"/>
            </a:br>
            <a:r>
              <a:rPr lang="en-US" sz="2400" dirty="0"/>
              <a:t>stack.</a:t>
            </a:r>
          </a:p>
        </p:txBody>
      </p:sp>
      <p:sp>
        <p:nvSpPr>
          <p:cNvPr id="4" name="タイトル 1">
            <a:extLst>
              <a:ext uri="{FF2B5EF4-FFF2-40B4-BE49-F238E27FC236}">
                <a16:creationId xmlns:a16="http://schemas.microsoft.com/office/drawing/2014/main" id="{1E249380-CA7A-44C3-B1E4-3EB0865DC6C1}"/>
              </a:ext>
            </a:extLst>
          </p:cNvPr>
          <p:cNvSpPr>
            <a:spLocks noGrp="1"/>
          </p:cNvSpPr>
          <p:nvPr>
            <p:ph type="title"/>
          </p:nvPr>
        </p:nvSpPr>
        <p:spPr>
          <a:xfrm>
            <a:off x="-1" y="8620"/>
            <a:ext cx="9144001" cy="1440160"/>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Light-weight design of the system</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6" name="図 5">
            <a:extLst>
              <a:ext uri="{FF2B5EF4-FFF2-40B4-BE49-F238E27FC236}">
                <a16:creationId xmlns:a16="http://schemas.microsoft.com/office/drawing/2014/main" id="{49D23B94-3A4B-4D6B-956B-93BC07641332}"/>
              </a:ext>
            </a:extLst>
          </p:cNvPr>
          <p:cNvPicPr>
            <a:picLocks noChangeAspect="1"/>
          </p:cNvPicPr>
          <p:nvPr/>
        </p:nvPicPr>
        <p:blipFill>
          <a:blip r:embed="rId3"/>
          <a:stretch>
            <a:fillRect/>
          </a:stretch>
        </p:blipFill>
        <p:spPr>
          <a:xfrm>
            <a:off x="4556509" y="1772816"/>
            <a:ext cx="5253235" cy="4470400"/>
          </a:xfrm>
          <a:prstGeom prst="rect">
            <a:avLst/>
          </a:prstGeom>
        </p:spPr>
      </p:pic>
    </p:spTree>
    <p:extLst>
      <p:ext uri="{BB962C8B-B14F-4D97-AF65-F5344CB8AC3E}">
        <p14:creationId xmlns:p14="http://schemas.microsoft.com/office/powerpoint/2010/main" val="1814426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54DCCC-382A-4D44-87A9-52E17B337CF8}"/>
              </a:ext>
            </a:extLst>
          </p:cNvPr>
          <p:cNvSpPr>
            <a:spLocks noGrp="1"/>
          </p:cNvSpPr>
          <p:nvPr>
            <p:ph type="title"/>
          </p:nvPr>
        </p:nvSpPr>
        <p:spPr>
          <a:xfrm>
            <a:off x="-1" y="8621"/>
            <a:ext cx="9144001" cy="1437686"/>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Conclusion</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6" name="コンテンツ プレースホルダー 2">
            <a:extLst>
              <a:ext uri="{FF2B5EF4-FFF2-40B4-BE49-F238E27FC236}">
                <a16:creationId xmlns:a16="http://schemas.microsoft.com/office/drawing/2014/main" id="{3F7C98B6-BF81-49E7-BA38-49CD5A58B01E}"/>
              </a:ext>
            </a:extLst>
          </p:cNvPr>
          <p:cNvSpPr>
            <a:spLocks noGrp="1"/>
          </p:cNvSpPr>
          <p:nvPr>
            <p:ph idx="1"/>
          </p:nvPr>
        </p:nvSpPr>
        <p:spPr>
          <a:xfrm>
            <a:off x="250394" y="1628800"/>
            <a:ext cx="8643211" cy="4188765"/>
          </a:xfrm>
        </p:spPr>
        <p:txBody>
          <a:bodyPr vert="horz" lIns="0" tIns="0" rIns="0" bIns="0" rtlCol="0">
            <a:noAutofit/>
          </a:bodyPr>
          <a:lstStyle/>
          <a:p>
            <a:pPr marL="177800" indent="-177800" algn="just">
              <a:lnSpc>
                <a:spcPct val="100000"/>
              </a:lnSpc>
              <a:spcBef>
                <a:spcPts val="600"/>
              </a:spcBef>
              <a:buSzPct val="70000"/>
              <a:buFont typeface="Wingdings" panose="05000000000000000000" pitchFamily="2" charset="2"/>
              <a:buChar char="l"/>
            </a:pPr>
            <a:r>
              <a:rPr lang="en-US" altLang="ja-JP" sz="2400" dirty="0">
                <a:solidFill>
                  <a:schemeClr val="tx1">
                    <a:lumMod val="50000"/>
                  </a:schemeClr>
                </a:solidFill>
                <a:latin typeface="Calibri" panose="020F0502020204030204" pitchFamily="34" charset="0"/>
                <a:cs typeface="Calibri" panose="020F0502020204030204" pitchFamily="34" charset="0"/>
              </a:rPr>
              <a:t>Establishing an international collaboration framework (</a:t>
            </a:r>
            <a:r>
              <a:rPr lang="en-US" altLang="ja-JP" sz="2400" dirty="0" err="1">
                <a:solidFill>
                  <a:schemeClr val="tx1">
                    <a:lumMod val="50000"/>
                  </a:schemeClr>
                </a:solidFill>
                <a:latin typeface="Calibri" panose="020F0502020204030204" pitchFamily="34" charset="0"/>
                <a:cs typeface="Calibri" panose="020F0502020204030204" pitchFamily="34" charset="0"/>
              </a:rPr>
              <a:t>RsDA</a:t>
            </a:r>
            <a:r>
              <a:rPr lang="en-US" altLang="ja-JP" sz="2400" dirty="0">
                <a:solidFill>
                  <a:schemeClr val="tx1">
                    <a:lumMod val="50000"/>
                  </a:schemeClr>
                </a:solidFill>
                <a:latin typeface="Calibri" panose="020F0502020204030204" pitchFamily="34" charset="0"/>
                <a:cs typeface="Calibri" panose="020F0502020204030204" pitchFamily="34" charset="0"/>
              </a:rPr>
              <a:t>)</a:t>
            </a:r>
          </a:p>
          <a:p>
            <a:pPr marL="539750" lvl="1" indent="-177800" algn="just">
              <a:lnSpc>
                <a:spcPct val="100000"/>
              </a:lnSpc>
              <a:spcBef>
                <a:spcPts val="600"/>
              </a:spcBef>
            </a:pPr>
            <a:r>
              <a:rPr lang="en-US" altLang="ja-JP" sz="2400" dirty="0">
                <a:solidFill>
                  <a:schemeClr val="tx1">
                    <a:lumMod val="50000"/>
                  </a:schemeClr>
                </a:solidFill>
                <a:latin typeface="Calibri" panose="020F0502020204030204" pitchFamily="34" charset="0"/>
                <a:cs typeface="Calibri" panose="020F0502020204030204" pitchFamily="34" charset="0"/>
              </a:rPr>
              <a:t>Researchers, librarians, and archivists</a:t>
            </a:r>
          </a:p>
          <a:p>
            <a:pPr marL="177800" indent="-177800" algn="just">
              <a:lnSpc>
                <a:spcPct val="100000"/>
              </a:lnSpc>
              <a:spcBef>
                <a:spcPts val="600"/>
              </a:spcBef>
              <a:buSzPct val="70000"/>
              <a:buFont typeface="Wingdings" panose="05000000000000000000" pitchFamily="2" charset="2"/>
              <a:buChar char="l"/>
            </a:pPr>
            <a:r>
              <a:rPr lang="en-US" altLang="ja-JP" sz="2400" dirty="0">
                <a:solidFill>
                  <a:schemeClr val="tx1">
                    <a:lumMod val="50000"/>
                  </a:schemeClr>
                </a:solidFill>
                <a:latin typeface="Calibri" panose="020F0502020204030204" pitchFamily="34" charset="0"/>
                <a:cs typeface="Calibri" panose="020F0502020204030204" pitchFamily="34" charset="0"/>
              </a:rPr>
              <a:t>Building the inventory database to share research data assets in East and Southeast Asia</a:t>
            </a:r>
          </a:p>
          <a:p>
            <a:pPr marL="539750" lvl="1" indent="-177800" algn="just">
              <a:lnSpc>
                <a:spcPct val="100000"/>
              </a:lnSpc>
              <a:spcBef>
                <a:spcPts val="600"/>
              </a:spcBef>
            </a:pPr>
            <a:r>
              <a:rPr lang="en-US" altLang="ja-JP" sz="2400" dirty="0">
                <a:solidFill>
                  <a:schemeClr val="tx1">
                    <a:lumMod val="50000"/>
                  </a:schemeClr>
                </a:solidFill>
                <a:latin typeface="Calibri" panose="020F0502020204030204" pitchFamily="34" charset="0"/>
                <a:cs typeface="Calibri" panose="020F0502020204030204" pitchFamily="34" charset="0"/>
              </a:rPr>
              <a:t>Simplicity: metadata model, database technology</a:t>
            </a:r>
          </a:p>
          <a:p>
            <a:pPr marL="539750" lvl="1" indent="-177800" algn="just">
              <a:lnSpc>
                <a:spcPct val="100000"/>
              </a:lnSpc>
              <a:spcBef>
                <a:spcPts val="600"/>
              </a:spcBef>
            </a:pPr>
            <a:r>
              <a:rPr lang="en-US" altLang="ja-JP" sz="2400" dirty="0">
                <a:solidFill>
                  <a:schemeClr val="tx1">
                    <a:lumMod val="50000"/>
                  </a:schemeClr>
                </a:solidFill>
                <a:latin typeface="Calibri" panose="020F0502020204030204" pitchFamily="34" charset="0"/>
                <a:cs typeface="Calibri" panose="020F0502020204030204" pitchFamily="34" charset="0"/>
              </a:rPr>
              <a:t>Diversity: multi-</a:t>
            </a:r>
            <a:r>
              <a:rPr lang="en-US" altLang="ja-JP" sz="2400" dirty="0" err="1">
                <a:solidFill>
                  <a:schemeClr val="tx1">
                    <a:lumMod val="50000"/>
                  </a:schemeClr>
                </a:solidFill>
                <a:latin typeface="Calibri" panose="020F0502020204030204" pitchFamily="34" charset="0"/>
                <a:cs typeface="Calibri" panose="020F0502020204030204" pitchFamily="34" charset="0"/>
              </a:rPr>
              <a:t>linguality</a:t>
            </a:r>
            <a:r>
              <a:rPr lang="en-US" altLang="ja-JP" sz="2400" dirty="0">
                <a:solidFill>
                  <a:schemeClr val="tx1">
                    <a:lumMod val="50000"/>
                  </a:schemeClr>
                </a:solidFill>
                <a:latin typeface="Calibri" panose="020F0502020204030204" pitchFamily="34" charset="0"/>
                <a:cs typeface="Calibri" panose="020F0502020204030204" pitchFamily="34" charset="0"/>
              </a:rPr>
              <a:t>, user interface requirements</a:t>
            </a:r>
          </a:p>
          <a:p>
            <a:pPr marL="177800" indent="-177800" algn="just">
              <a:lnSpc>
                <a:spcPct val="100000"/>
              </a:lnSpc>
              <a:spcBef>
                <a:spcPts val="600"/>
              </a:spcBef>
              <a:buSzPct val="70000"/>
              <a:buFont typeface="Wingdings" panose="05000000000000000000" pitchFamily="2" charset="2"/>
              <a:buChar char="l"/>
            </a:pPr>
            <a:r>
              <a:rPr lang="en-US" altLang="ja-JP" sz="2400" dirty="0">
                <a:solidFill>
                  <a:schemeClr val="tx1">
                    <a:lumMod val="50000"/>
                  </a:schemeClr>
                </a:solidFill>
                <a:latin typeface="Calibri" panose="020F0502020204030204" pitchFamily="34" charset="0"/>
                <a:cs typeface="Calibri" panose="020F0502020204030204" pitchFamily="34" charset="0"/>
              </a:rPr>
              <a:t>Offering the forum for discussing long-term use and preservation of data</a:t>
            </a:r>
          </a:p>
        </p:txBody>
      </p:sp>
    </p:spTree>
    <p:extLst>
      <p:ext uri="{BB962C8B-B14F-4D97-AF65-F5344CB8AC3E}">
        <p14:creationId xmlns:p14="http://schemas.microsoft.com/office/powerpoint/2010/main" val="204399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BB54DCCC-382A-4D44-87A9-52E17B337CF8}"/>
              </a:ext>
            </a:extLst>
          </p:cNvPr>
          <p:cNvSpPr>
            <a:spLocks noGrp="1"/>
          </p:cNvSpPr>
          <p:nvPr>
            <p:ph type="title"/>
          </p:nvPr>
        </p:nvSpPr>
        <p:spPr>
          <a:xfrm>
            <a:off x="507" y="8620"/>
            <a:ext cx="9144001" cy="1440160"/>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Challenges for the Future</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6" name="コンテンツ プレースホルダー 2">
            <a:extLst>
              <a:ext uri="{FF2B5EF4-FFF2-40B4-BE49-F238E27FC236}">
                <a16:creationId xmlns:a16="http://schemas.microsoft.com/office/drawing/2014/main" id="{3F7C98B6-BF81-49E7-BA38-49CD5A58B01E}"/>
              </a:ext>
            </a:extLst>
          </p:cNvPr>
          <p:cNvSpPr>
            <a:spLocks noGrp="1"/>
          </p:cNvSpPr>
          <p:nvPr>
            <p:ph idx="1"/>
          </p:nvPr>
        </p:nvSpPr>
        <p:spPr>
          <a:xfrm>
            <a:off x="250394" y="1628800"/>
            <a:ext cx="8643211" cy="4395795"/>
          </a:xfrm>
        </p:spPr>
        <p:txBody>
          <a:bodyPr vert="horz" lIns="0" tIns="0" rIns="0" bIns="0" rtlCol="0">
            <a:noAutofit/>
          </a:bodyPr>
          <a:lstStyle/>
          <a:p>
            <a:pPr marL="0" indent="0" algn="just">
              <a:lnSpc>
                <a:spcPct val="100000"/>
              </a:lnSpc>
              <a:spcBef>
                <a:spcPts val="0"/>
              </a:spcBef>
              <a:buNone/>
            </a:pPr>
            <a:r>
              <a:rPr lang="en-US" altLang="ja-JP" sz="2400" b="1" dirty="0">
                <a:solidFill>
                  <a:schemeClr val="tx1">
                    <a:lumMod val="50000"/>
                  </a:schemeClr>
                </a:solidFill>
                <a:latin typeface="Calibri" panose="020F0502020204030204" pitchFamily="34" charset="0"/>
                <a:cs typeface="Calibri" panose="020F0502020204030204" pitchFamily="34" charset="0"/>
              </a:rPr>
              <a:t>Humanities’ research data are difficult to manage: small, segmented, researcher dependent, volatile</a:t>
            </a:r>
          </a:p>
          <a:p>
            <a:pPr marL="450850" indent="-273050" algn="just">
              <a:lnSpc>
                <a:spcPct val="100000"/>
              </a:lnSpc>
              <a:spcBef>
                <a:spcPts val="0"/>
              </a:spcBef>
              <a:buSzPct val="70000"/>
              <a:buFont typeface="Wingdings" panose="05000000000000000000" pitchFamily="2" charset="2"/>
              <a:buChar char="l"/>
            </a:pPr>
            <a:r>
              <a:rPr lang="en-US" altLang="ja-JP" sz="2400" dirty="0">
                <a:solidFill>
                  <a:schemeClr val="tx1">
                    <a:lumMod val="50000"/>
                  </a:schemeClr>
                </a:solidFill>
                <a:latin typeface="Calibri" panose="020F0502020204030204" pitchFamily="34" charset="0"/>
                <a:cs typeface="Calibri" panose="020F0502020204030204" pitchFamily="34" charset="0"/>
              </a:rPr>
              <a:t> Building sustainable system to preserve and salvage research data assets</a:t>
            </a:r>
          </a:p>
          <a:p>
            <a:pPr marL="717550" lvl="1" indent="-177800" algn="just">
              <a:lnSpc>
                <a:spcPct val="100000"/>
              </a:lnSpc>
              <a:spcBef>
                <a:spcPts val="0"/>
              </a:spcBef>
              <a:buSzPct val="70000"/>
              <a:buFont typeface="Wingdings" panose="05000000000000000000" pitchFamily="2" charset="2"/>
              <a:buChar char="ü"/>
            </a:pPr>
            <a:r>
              <a:rPr lang="en-US" altLang="ja-JP" sz="2400" dirty="0">
                <a:solidFill>
                  <a:schemeClr val="tx1">
                    <a:lumMod val="50000"/>
                  </a:schemeClr>
                </a:solidFill>
                <a:latin typeface="Calibri" panose="020F0502020204030204" pitchFamily="34" charset="0"/>
                <a:cs typeface="Calibri" panose="020F0502020204030204" pitchFamily="34" charset="0"/>
              </a:rPr>
              <a:t>Lightweight platform</a:t>
            </a:r>
          </a:p>
          <a:p>
            <a:pPr marL="717550" lvl="1" indent="-177800" algn="just">
              <a:lnSpc>
                <a:spcPct val="100000"/>
              </a:lnSpc>
              <a:spcBef>
                <a:spcPts val="0"/>
              </a:spcBef>
              <a:buSzPct val="70000"/>
              <a:buFont typeface="Wingdings" panose="05000000000000000000" pitchFamily="2" charset="2"/>
              <a:buChar char="ü"/>
            </a:pPr>
            <a:r>
              <a:rPr lang="en-US" altLang="ja-JP" sz="2400" dirty="0">
                <a:solidFill>
                  <a:schemeClr val="tx1">
                    <a:lumMod val="50000"/>
                  </a:schemeClr>
                </a:solidFill>
                <a:latin typeface="Calibri" panose="020F0502020204030204" pitchFamily="34" charset="0"/>
                <a:cs typeface="Calibri" panose="020F0502020204030204" pitchFamily="34" charset="0"/>
              </a:rPr>
              <a:t>Community for maintenance</a:t>
            </a:r>
          </a:p>
          <a:p>
            <a:pPr marL="450850" indent="-273050" algn="just">
              <a:lnSpc>
                <a:spcPct val="100000"/>
              </a:lnSpc>
              <a:spcBef>
                <a:spcPts val="0"/>
              </a:spcBef>
              <a:buSzPct val="70000"/>
              <a:buFont typeface="Wingdings" panose="05000000000000000000" pitchFamily="2" charset="2"/>
              <a:buChar char="l"/>
            </a:pPr>
            <a:r>
              <a:rPr lang="en-US" altLang="ja-JP" sz="2400" dirty="0">
                <a:solidFill>
                  <a:schemeClr val="tx1">
                    <a:lumMod val="50000"/>
                  </a:schemeClr>
                </a:solidFill>
                <a:latin typeface="Calibri" panose="020F0502020204030204" pitchFamily="34" charset="0"/>
                <a:cs typeface="Calibri" panose="020F0502020204030204" pitchFamily="34" charset="0"/>
              </a:rPr>
              <a:t>Expanding collaborative framework in the region</a:t>
            </a:r>
          </a:p>
          <a:p>
            <a:pPr marL="132195" indent="-132195" algn="just">
              <a:lnSpc>
                <a:spcPct val="100000"/>
              </a:lnSpc>
              <a:spcBef>
                <a:spcPts val="0"/>
              </a:spcBef>
            </a:pPr>
            <a:endParaRPr lang="en-US" altLang="ja-JP" sz="2400" dirty="0">
              <a:solidFill>
                <a:schemeClr val="tx1">
                  <a:lumMod val="50000"/>
                </a:schemeClr>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altLang="ja-JP" sz="3200" b="1" dirty="0">
                <a:solidFill>
                  <a:schemeClr val="tx1">
                    <a:lumMod val="50000"/>
                  </a:schemeClr>
                </a:solidFill>
                <a:latin typeface="Calibri" panose="020F0502020204030204" pitchFamily="34" charset="0"/>
                <a:cs typeface="Calibri" panose="020F0502020204030204" pitchFamily="34" charset="0"/>
              </a:rPr>
              <a:t>We welcome your participation to RsDA! </a:t>
            </a:r>
          </a:p>
          <a:p>
            <a:pPr marL="0" indent="0" algn="just">
              <a:lnSpc>
                <a:spcPct val="100000"/>
              </a:lnSpc>
              <a:spcBef>
                <a:spcPts val="0"/>
              </a:spcBef>
              <a:buNone/>
            </a:pPr>
            <a:endParaRPr lang="en-US" altLang="ja-JP" sz="2101"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6507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2B241-6CA0-4C6F-BC44-B98B3DE90968}"/>
              </a:ext>
            </a:extLst>
          </p:cNvPr>
          <p:cNvSpPr>
            <a:spLocks noGrp="1"/>
          </p:cNvSpPr>
          <p:nvPr>
            <p:ph type="title"/>
          </p:nvPr>
        </p:nvSpPr>
        <p:spPr>
          <a:xfrm>
            <a:off x="1601670" y="728700"/>
            <a:ext cx="5940660" cy="1397000"/>
          </a:xfrm>
        </p:spPr>
        <p:txBody>
          <a:bodyPr/>
          <a:lstStyle/>
          <a:p>
            <a:r>
              <a:rPr lang="en-US" dirty="0"/>
              <a:t>http://rsda.mydatabase.jp/</a:t>
            </a:r>
          </a:p>
        </p:txBody>
      </p:sp>
      <p:pic>
        <p:nvPicPr>
          <p:cNvPr id="5" name="図 4">
            <a:extLst>
              <a:ext uri="{FF2B5EF4-FFF2-40B4-BE49-F238E27FC236}">
                <a16:creationId xmlns:a16="http://schemas.microsoft.com/office/drawing/2014/main" id="{6E7FD78E-1EC1-4486-A7EF-E20047E70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2420888"/>
            <a:ext cx="3524250" cy="3524250"/>
          </a:xfrm>
          <a:prstGeom prst="rect">
            <a:avLst/>
          </a:prstGeom>
        </p:spPr>
      </p:pic>
    </p:spTree>
    <p:extLst>
      <p:ext uri="{BB962C8B-B14F-4D97-AF65-F5344CB8AC3E}">
        <p14:creationId xmlns:p14="http://schemas.microsoft.com/office/powerpoint/2010/main" val="2525565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1" y="8620"/>
            <a:ext cx="9143999" cy="1440160"/>
          </a:xfrm>
          <a:solidFill>
            <a:schemeClr val="tx1">
              <a:lumMod val="40000"/>
              <a:lumOff val="60000"/>
            </a:schemeClr>
          </a:solidFill>
        </p:spPr>
        <p:txBody>
          <a:bodyPr vert="horz" lIns="0" tIns="72000" rIns="0" bIns="0" rtlCol="0" anchor="ctr" anchorCtr="0">
            <a:no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Research small Data Alliance</a:t>
            </a:r>
            <a:br>
              <a:rPr lang="en-US" altLang="ja-JP" sz="4000" b="1" dirty="0">
                <a:solidFill>
                  <a:schemeClr val="tx1">
                    <a:lumMod val="50000"/>
                  </a:schemeClr>
                </a:solidFill>
                <a:latin typeface="Calibri" panose="020F0502020204030204" pitchFamily="34" charset="0"/>
                <a:cs typeface="Calibri" panose="020F0502020204030204" pitchFamily="34" charset="0"/>
              </a:rPr>
            </a:br>
            <a:r>
              <a:rPr lang="en-US" altLang="ja-JP" sz="4000" b="1" dirty="0">
                <a:solidFill>
                  <a:schemeClr val="tx1">
                    <a:lumMod val="50000"/>
                  </a:schemeClr>
                </a:solidFill>
                <a:latin typeface="Calibri" panose="020F0502020204030204" pitchFamily="34" charset="0"/>
                <a:cs typeface="Calibri" panose="020F0502020204030204" pitchFamily="34" charset="0"/>
              </a:rPr>
              <a:t>in East and Southeast Asia (RsDA) </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6" name="コンテンツ プレースホルダー 2">
            <a:extLst>
              <a:ext uri="{FF2B5EF4-FFF2-40B4-BE49-F238E27FC236}">
                <a16:creationId xmlns:a16="http://schemas.microsoft.com/office/drawing/2014/main" id="{85EA9151-6DCA-496F-BF63-2642ABEC8804}"/>
              </a:ext>
            </a:extLst>
          </p:cNvPr>
          <p:cNvSpPr>
            <a:spLocks noGrp="1"/>
          </p:cNvSpPr>
          <p:nvPr>
            <p:ph idx="1"/>
          </p:nvPr>
        </p:nvSpPr>
        <p:spPr>
          <a:xfrm>
            <a:off x="251520" y="1628800"/>
            <a:ext cx="8640960" cy="4356484"/>
          </a:xfrm>
        </p:spPr>
        <p:txBody>
          <a:bodyPr lIns="0" tIns="0" rIns="0" bIns="0">
            <a:noAutofit/>
          </a:bodyPr>
          <a:lstStyle/>
          <a:p>
            <a:pPr marL="203652" indent="-203652">
              <a:lnSpc>
                <a:spcPct val="100000"/>
              </a:lnSpc>
              <a:spcBef>
                <a:spcPts val="600"/>
              </a:spcBef>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What: </a:t>
            </a:r>
            <a:r>
              <a:rPr kumimoji="1" lang="en-US" altLang="ja-JP" sz="2400" dirty="0">
                <a:solidFill>
                  <a:schemeClr val="tx1">
                    <a:lumMod val="50000"/>
                  </a:schemeClr>
                </a:solidFill>
                <a:latin typeface="Calibri" panose="020F0502020204030204" pitchFamily="34" charset="0"/>
                <a:cs typeface="Calibri" panose="020F0502020204030204" pitchFamily="34" charset="0"/>
              </a:rPr>
              <a:t>An international collaborative activity to collect, preserve and use research data assets in the humanities in East and Southeast Asian countries</a:t>
            </a:r>
          </a:p>
          <a:p>
            <a:pPr marL="203652" indent="-203652">
              <a:lnSpc>
                <a:spcPct val="100000"/>
              </a:lnSpc>
              <a:spcBef>
                <a:spcPts val="600"/>
              </a:spcBef>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Why: </a:t>
            </a:r>
            <a:r>
              <a:rPr lang="en-US" altLang="ja-JP" sz="2400" dirty="0">
                <a:solidFill>
                  <a:schemeClr val="tx1">
                    <a:lumMod val="50000"/>
                  </a:schemeClr>
                </a:solidFill>
                <a:latin typeface="Calibri" panose="020F0502020204030204" pitchFamily="34" charset="0"/>
                <a:cs typeface="Calibri" panose="020F0502020204030204" pitchFamily="34" charset="0"/>
              </a:rPr>
              <a:t>Importance of managing </a:t>
            </a:r>
            <a:r>
              <a:rPr kumimoji="1" lang="en-US" altLang="ja-JP" sz="2400" dirty="0">
                <a:solidFill>
                  <a:schemeClr val="tx1">
                    <a:lumMod val="50000"/>
                  </a:schemeClr>
                </a:solidFill>
                <a:latin typeface="Calibri" panose="020F0502020204030204" pitchFamily="34" charset="0"/>
                <a:cs typeface="Calibri" panose="020F0502020204030204" pitchFamily="34" charset="0"/>
              </a:rPr>
              <a:t>academic data assets in the region for the future</a:t>
            </a:r>
          </a:p>
          <a:p>
            <a:pPr marL="203652" indent="-203652">
              <a:lnSpc>
                <a:spcPct val="100000"/>
              </a:lnSpc>
              <a:spcBef>
                <a:spcPts val="600"/>
              </a:spcBef>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Who: </a:t>
            </a:r>
            <a:r>
              <a:rPr lang="en-US" altLang="ja-JP" sz="2400" dirty="0">
                <a:solidFill>
                  <a:schemeClr val="tx1">
                    <a:lumMod val="50000"/>
                  </a:schemeClr>
                </a:solidFill>
                <a:latin typeface="Calibri" panose="020F0502020204030204" pitchFamily="34" charset="0"/>
                <a:cs typeface="Calibri" panose="020F0502020204030204" pitchFamily="34" charset="0"/>
              </a:rPr>
              <a:t>H</a:t>
            </a:r>
            <a:r>
              <a:rPr kumimoji="1" lang="en-US" altLang="ja-JP" sz="2400" dirty="0">
                <a:solidFill>
                  <a:schemeClr val="tx1">
                    <a:lumMod val="50000"/>
                  </a:schemeClr>
                </a:solidFill>
                <a:latin typeface="Calibri" panose="020F0502020204030204" pitchFamily="34" charset="0"/>
                <a:cs typeface="Calibri" panose="020F0502020204030204" pitchFamily="34" charset="0"/>
              </a:rPr>
              <a:t>osted by Cente</a:t>
            </a:r>
            <a:r>
              <a:rPr lang="en-US" altLang="ja-JP" sz="2400" dirty="0">
                <a:solidFill>
                  <a:schemeClr val="tx1">
                    <a:lumMod val="50000"/>
                  </a:schemeClr>
                </a:solidFill>
                <a:latin typeface="Calibri" panose="020F0502020204030204" pitchFamily="34" charset="0"/>
                <a:cs typeface="Calibri" panose="020F0502020204030204" pitchFamily="34" charset="0"/>
              </a:rPr>
              <a:t>r for Southeast Area Studies (</a:t>
            </a:r>
            <a:r>
              <a:rPr kumimoji="1" lang="en-US" altLang="ja-JP" sz="2400" dirty="0">
                <a:solidFill>
                  <a:schemeClr val="tx1">
                    <a:lumMod val="50000"/>
                  </a:schemeClr>
                </a:solidFill>
                <a:latin typeface="Calibri" panose="020F0502020204030204" pitchFamily="34" charset="0"/>
                <a:cs typeface="Calibri" panose="020F0502020204030204" pitchFamily="34" charset="0"/>
              </a:rPr>
              <a:t>CSEAS), Kyoto University and many international collaborators</a:t>
            </a:r>
            <a:r>
              <a:rPr kumimoji="1" lang="ja-JP" altLang="en-US" sz="2400" dirty="0">
                <a:solidFill>
                  <a:schemeClr val="tx1">
                    <a:lumMod val="50000"/>
                  </a:schemeClr>
                </a:solidFill>
                <a:latin typeface="Calibri" panose="020F0502020204030204" pitchFamily="34" charset="0"/>
                <a:cs typeface="Calibri" panose="020F0502020204030204" pitchFamily="34" charset="0"/>
              </a:rPr>
              <a:t> </a:t>
            </a:r>
            <a:r>
              <a:rPr kumimoji="1" lang="en-US" altLang="ja-JP" sz="2400" dirty="0">
                <a:solidFill>
                  <a:schemeClr val="tx1">
                    <a:lumMod val="50000"/>
                  </a:schemeClr>
                </a:solidFill>
                <a:latin typeface="Calibri" panose="020F0502020204030204" pitchFamily="34" charset="0"/>
                <a:cs typeface="Calibri" panose="020F0502020204030204" pitchFamily="34" charset="0"/>
              </a:rPr>
              <a:t>mainly of</a:t>
            </a:r>
            <a:r>
              <a:rPr kumimoji="1" lang="ja-JP" altLang="en-US" sz="2400" dirty="0">
                <a:solidFill>
                  <a:schemeClr val="tx1">
                    <a:lumMod val="50000"/>
                  </a:schemeClr>
                </a:solidFill>
                <a:latin typeface="Calibri" panose="020F0502020204030204" pitchFamily="34" charset="0"/>
                <a:cs typeface="Calibri" panose="020F0502020204030204" pitchFamily="34" charset="0"/>
              </a:rPr>
              <a:t> </a:t>
            </a:r>
            <a:r>
              <a:rPr kumimoji="1" lang="en-US" altLang="ja-JP" sz="2400" dirty="0">
                <a:solidFill>
                  <a:schemeClr val="tx1">
                    <a:lumMod val="50000"/>
                  </a:schemeClr>
                </a:solidFill>
                <a:latin typeface="Calibri" panose="020F0502020204030204" pitchFamily="34" charset="0"/>
                <a:cs typeface="Calibri" panose="020F0502020204030204" pitchFamily="34" charset="0"/>
              </a:rPr>
              <a:t>university institutions, libraries, museums, and archives</a:t>
            </a:r>
          </a:p>
          <a:p>
            <a:pPr marL="203652" indent="-203652">
              <a:lnSpc>
                <a:spcPct val="100000"/>
              </a:lnSpc>
              <a:spcBef>
                <a:spcPts val="600"/>
              </a:spcBef>
              <a:tabLst>
                <a:tab pos="738384" algn="l"/>
              </a:tabLst>
            </a:pPr>
            <a:r>
              <a:rPr kumimoji="1" lang="en-US" altLang="ja-JP" sz="2400" b="1" dirty="0">
                <a:solidFill>
                  <a:schemeClr val="tx1">
                    <a:lumMod val="50000"/>
                  </a:schemeClr>
                </a:solidFill>
                <a:latin typeface="Calibri" panose="020F0502020204030204" pitchFamily="34" charset="0"/>
                <a:cs typeface="Calibri" panose="020F0502020204030204" pitchFamily="34" charset="0"/>
              </a:rPr>
              <a:t>How: </a:t>
            </a:r>
            <a:r>
              <a:rPr kumimoji="1" lang="en-US" altLang="ja-JP" sz="2400" dirty="0">
                <a:solidFill>
                  <a:schemeClr val="tx1">
                    <a:lumMod val="50000"/>
                  </a:schemeClr>
                </a:solidFill>
                <a:latin typeface="Calibri" panose="020F0502020204030204" pitchFamily="34" charset="0"/>
                <a:cs typeface="Calibri" panose="020F0502020204030204" pitchFamily="34" charset="0"/>
              </a:rPr>
              <a:t>Sharing knowledge about academic data assets and building a database of the assets by collaboration among researchers, </a:t>
            </a:r>
            <a:r>
              <a:rPr lang="en-US" altLang="ja-JP" sz="2400" dirty="0">
                <a:solidFill>
                  <a:schemeClr val="tx1">
                    <a:lumMod val="50000"/>
                  </a:schemeClr>
                </a:solidFill>
                <a:latin typeface="Calibri" panose="020F0502020204030204" pitchFamily="34" charset="0"/>
                <a:cs typeface="Calibri" panose="020F0502020204030204" pitchFamily="34" charset="0"/>
              </a:rPr>
              <a:t>librarians and archivists in the region</a:t>
            </a:r>
            <a:endParaRPr kumimoji="1" lang="ja-JP" altLang="en-US" sz="2400" dirty="0">
              <a:solidFill>
                <a:schemeClr val="tx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8955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11587" y="8620"/>
            <a:ext cx="9143999" cy="1430141"/>
          </a:xfrm>
          <a:solidFill>
            <a:schemeClr val="tx1">
              <a:lumMod val="40000"/>
              <a:lumOff val="60000"/>
            </a:schemeClr>
          </a:solidFill>
        </p:spPr>
        <p:txBody>
          <a:bodyPr vert="horz" lIns="0" tIns="72000" rIns="0" bIns="0" rtlCol="0" anchor="ctr" anchorCtr="0">
            <a:norm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Background of RsDA</a:t>
            </a:r>
            <a:br>
              <a:rPr lang="en-US" altLang="ja-JP" b="1" dirty="0">
                <a:solidFill>
                  <a:schemeClr val="tx1">
                    <a:lumMod val="50000"/>
                  </a:schemeClr>
                </a:solidFill>
                <a:latin typeface="Calibri" panose="020F0502020204030204" pitchFamily="34" charset="0"/>
                <a:cs typeface="Calibri" panose="020F0502020204030204" pitchFamily="34" charset="0"/>
              </a:rPr>
            </a:br>
            <a:r>
              <a:rPr lang="en-US" altLang="ja-JP" sz="3200" b="1" dirty="0">
                <a:solidFill>
                  <a:schemeClr val="tx1">
                    <a:lumMod val="50000"/>
                  </a:schemeClr>
                </a:solidFill>
                <a:latin typeface="Calibri" panose="020F0502020204030204" pitchFamily="34" charset="0"/>
                <a:cs typeface="Calibri" panose="020F0502020204030204" pitchFamily="34" charset="0"/>
              </a:rPr>
              <a:t>- CSEAS and Areainformatics -</a:t>
            </a:r>
            <a:endParaRPr lang="ja-JP" altLang="en-US" sz="3200" b="1" dirty="0">
              <a:solidFill>
                <a:schemeClr val="tx1">
                  <a:lumMod val="50000"/>
                </a:schemeClr>
              </a:solidFill>
              <a:latin typeface="Calibri" panose="020F0502020204030204" pitchFamily="34" charset="0"/>
              <a:cs typeface="Calibri" panose="020F0502020204030204" pitchFamily="34" charset="0"/>
            </a:endParaRPr>
          </a:p>
        </p:txBody>
      </p:sp>
      <p:sp>
        <p:nvSpPr>
          <p:cNvPr id="8" name="コンテンツ プレースホルダ 2">
            <a:extLst>
              <a:ext uri="{FF2B5EF4-FFF2-40B4-BE49-F238E27FC236}">
                <a16:creationId xmlns:a16="http://schemas.microsoft.com/office/drawing/2014/main" id="{3A7708BF-5219-47C8-983D-593E8E6AF501}"/>
              </a:ext>
            </a:extLst>
          </p:cNvPr>
          <p:cNvSpPr>
            <a:spLocks noGrp="1"/>
          </p:cNvSpPr>
          <p:nvPr>
            <p:ph idx="1"/>
          </p:nvPr>
        </p:nvSpPr>
        <p:spPr>
          <a:xfrm>
            <a:off x="228253" y="1633205"/>
            <a:ext cx="8927336" cy="3445539"/>
          </a:xfrm>
          <a:noFill/>
        </p:spPr>
        <p:txBody>
          <a:bodyPr vert="horz" wrap="square" lIns="0" tIns="0" rIns="0" bIns="0" numCol="1" rtlCol="0" anchor="t" anchorCtr="0" compatLnSpc="1">
            <a:prstTxWarp prst="textNoShape">
              <a:avLst/>
            </a:prstTxWarp>
            <a:noAutofit/>
          </a:bodyPr>
          <a:lstStyle/>
          <a:p>
            <a:pPr>
              <a:lnSpc>
                <a:spcPts val="1800"/>
              </a:lnSpc>
              <a:spcBef>
                <a:spcPts val="600"/>
              </a:spcBef>
              <a:buClr>
                <a:schemeClr val="tx1"/>
              </a:buClr>
              <a:buSzPct val="70000"/>
              <a:buFont typeface="Wingdings" panose="05000000000000000000" pitchFamily="2" charset="2"/>
              <a:buChar char="l"/>
            </a:pPr>
            <a:r>
              <a:rPr lang="en-US" altLang="ja-JP" sz="2000" b="1" dirty="0">
                <a:solidFill>
                  <a:schemeClr val="tx1">
                    <a:lumMod val="50000"/>
                  </a:schemeClr>
                </a:solidFill>
                <a:latin typeface="Calibri" panose="020F0502020204030204" pitchFamily="34" charset="0"/>
                <a:cs typeface="Times New Roman" pitchFamily="18" charset="0"/>
              </a:rPr>
              <a:t>CSEAS: Center for Southeast Asian Studies, Kyoto University</a:t>
            </a:r>
          </a:p>
          <a:p>
            <a:pPr marL="539750" indent="-177800">
              <a:lnSpc>
                <a:spcPts val="1800"/>
              </a:lnSpc>
              <a:spcBef>
                <a:spcPts val="600"/>
              </a:spcBef>
              <a:buClr>
                <a:schemeClr val="tx1"/>
              </a:buClr>
              <a:buSzPct val="70000"/>
              <a:buFont typeface="Wingdings" panose="05000000000000000000" pitchFamily="2" charset="2"/>
              <a:buChar char="ü"/>
            </a:pPr>
            <a:r>
              <a:rPr lang="en-US" altLang="ja-JP" sz="2000" dirty="0">
                <a:solidFill>
                  <a:schemeClr val="tx1">
                    <a:lumMod val="50000"/>
                  </a:schemeClr>
                </a:solidFill>
                <a:latin typeface="Calibri" panose="020F0502020204030204" pitchFamily="34" charset="0"/>
                <a:cs typeface="Times New Roman" pitchFamily="18" charset="0"/>
              </a:rPr>
              <a:t>The largest area studies institute for Southeast Asian in Japan</a:t>
            </a:r>
          </a:p>
          <a:p>
            <a:pPr marL="539750" indent="-177800">
              <a:lnSpc>
                <a:spcPts val="1800"/>
              </a:lnSpc>
              <a:spcBef>
                <a:spcPts val="600"/>
              </a:spcBef>
              <a:buClr>
                <a:schemeClr val="tx1"/>
              </a:buClr>
              <a:buSzPct val="70000"/>
              <a:buFont typeface="Wingdings" panose="05000000000000000000" pitchFamily="2" charset="2"/>
              <a:buChar char="ü"/>
            </a:pPr>
            <a:r>
              <a:rPr lang="en-US" altLang="ja-JP" sz="2000" dirty="0">
                <a:solidFill>
                  <a:schemeClr val="tx1">
                    <a:lumMod val="50000"/>
                  </a:schemeClr>
                </a:solidFill>
                <a:latin typeface="Calibri" panose="020F0502020204030204" pitchFamily="34" charset="0"/>
                <a:cs typeface="Times New Roman" pitchFamily="18" charset="0"/>
              </a:rPr>
              <a:t>One of the world’s leading research institutes for Southeast Asian Studies </a:t>
            </a:r>
          </a:p>
          <a:p>
            <a:pPr marL="177800" indent="-177800">
              <a:lnSpc>
                <a:spcPts val="1800"/>
              </a:lnSpc>
              <a:spcBef>
                <a:spcPts val="600"/>
              </a:spcBef>
              <a:buClr>
                <a:schemeClr val="tx1"/>
              </a:buClr>
              <a:buSzPct val="70000"/>
              <a:buFont typeface="Wingdings" panose="05000000000000000000" pitchFamily="2" charset="2"/>
              <a:buChar char="l"/>
            </a:pPr>
            <a:r>
              <a:rPr lang="en-US" altLang="ja-JP" sz="2000" b="1" dirty="0">
                <a:solidFill>
                  <a:schemeClr val="tx1">
                    <a:lumMod val="50000"/>
                  </a:schemeClr>
                </a:solidFill>
                <a:latin typeface="Calibri" panose="020F0502020204030204" pitchFamily="34" charset="0"/>
                <a:cs typeface="Times New Roman" pitchFamily="18" charset="0"/>
              </a:rPr>
              <a:t>CSEAS’s Areainformatics aims to</a:t>
            </a:r>
          </a:p>
          <a:p>
            <a:pPr marL="450850" indent="-88900">
              <a:lnSpc>
                <a:spcPts val="1800"/>
              </a:lnSpc>
              <a:spcBef>
                <a:spcPts val="600"/>
              </a:spcBef>
              <a:buClr>
                <a:schemeClr val="tx1"/>
              </a:buClr>
              <a:buSzPct val="75000"/>
              <a:buFont typeface="Wingdings" panose="05000000000000000000" pitchFamily="2" charset="2"/>
              <a:buChar char="ü"/>
              <a:tabLst>
                <a:tab pos="466725" algn="l"/>
                <a:tab pos="628650" algn="l"/>
                <a:tab pos="671513" algn="l"/>
              </a:tabLst>
            </a:pPr>
            <a:r>
              <a:rPr lang="en-US" altLang="ja-JP" sz="2000" dirty="0">
                <a:solidFill>
                  <a:schemeClr val="tx1">
                    <a:lumMod val="50000"/>
                  </a:schemeClr>
                </a:solidFill>
                <a:latin typeface="Calibri" panose="020F0502020204030204" pitchFamily="34" charset="0"/>
                <a:cs typeface="Times New Roman" pitchFamily="18" charset="0"/>
              </a:rPr>
              <a:t>create new paradigm in area studies by applying</a:t>
            </a:r>
          </a:p>
          <a:p>
            <a:pPr marL="361950" indent="0">
              <a:lnSpc>
                <a:spcPts val="1800"/>
              </a:lnSpc>
              <a:spcBef>
                <a:spcPts val="600"/>
              </a:spcBef>
              <a:buClr>
                <a:schemeClr val="tx1"/>
              </a:buClr>
              <a:buSzPct val="75000"/>
              <a:buNone/>
              <a:tabLst>
                <a:tab pos="466725" algn="l"/>
                <a:tab pos="628650" algn="l"/>
                <a:tab pos="671513" algn="l"/>
              </a:tabLst>
            </a:pPr>
            <a:r>
              <a:rPr lang="en-US" altLang="ja-JP" sz="2000" dirty="0">
                <a:solidFill>
                  <a:schemeClr val="tx1">
                    <a:lumMod val="50000"/>
                  </a:schemeClr>
                </a:solidFill>
                <a:latin typeface="Calibri" panose="020F0502020204030204" pitchFamily="34" charset="0"/>
                <a:cs typeface="Times New Roman" pitchFamily="18" charset="0"/>
              </a:rPr>
              <a:t>   advanced information technologies</a:t>
            </a:r>
          </a:p>
          <a:p>
            <a:pPr marL="450850" indent="-88900">
              <a:lnSpc>
                <a:spcPts val="1800"/>
              </a:lnSpc>
              <a:spcBef>
                <a:spcPts val="600"/>
              </a:spcBef>
              <a:buClr>
                <a:schemeClr val="tx1"/>
              </a:buClr>
              <a:buSzPct val="75000"/>
              <a:buFont typeface="Wingdings" panose="05000000000000000000" pitchFamily="2" charset="2"/>
              <a:buChar char="ü"/>
              <a:tabLst>
                <a:tab pos="466725" algn="l"/>
                <a:tab pos="628650" algn="l"/>
                <a:tab pos="671513" algn="l"/>
              </a:tabLst>
            </a:pPr>
            <a:r>
              <a:rPr lang="en-US" altLang="ja-JP" sz="2000" dirty="0">
                <a:solidFill>
                  <a:schemeClr val="tx1">
                    <a:lumMod val="50000"/>
                  </a:schemeClr>
                </a:solidFill>
                <a:latin typeface="Calibri" panose="020F0502020204030204" pitchFamily="34" charset="0"/>
                <a:cs typeface="Times New Roman" pitchFamily="18" charset="0"/>
              </a:rPr>
              <a:t>construct information platform to support for </a:t>
            </a:r>
          </a:p>
          <a:p>
            <a:pPr marL="819150" indent="-279400">
              <a:lnSpc>
                <a:spcPts val="1800"/>
              </a:lnSpc>
              <a:spcBef>
                <a:spcPts val="600"/>
              </a:spcBef>
              <a:buClr>
                <a:schemeClr val="tx1"/>
              </a:buClr>
              <a:buFont typeface="+mj-lt"/>
              <a:buAutoNum type="arabicPeriod"/>
            </a:pPr>
            <a:r>
              <a:rPr lang="en-US" altLang="ja-JP" sz="2000" dirty="0">
                <a:solidFill>
                  <a:schemeClr val="tx1">
                    <a:lumMod val="50000"/>
                  </a:schemeClr>
                </a:solidFill>
                <a:latin typeface="Calibri" panose="020F0502020204030204" pitchFamily="34" charset="0"/>
                <a:cs typeface="Times New Roman" pitchFamily="18" charset="0"/>
              </a:rPr>
              <a:t>Preserving research assets</a:t>
            </a:r>
          </a:p>
          <a:p>
            <a:pPr marL="819150" indent="-279400">
              <a:lnSpc>
                <a:spcPts val="1800"/>
              </a:lnSpc>
              <a:spcBef>
                <a:spcPts val="600"/>
              </a:spcBef>
              <a:buClr>
                <a:schemeClr val="tx1"/>
              </a:buClr>
              <a:buFont typeface="+mj-lt"/>
              <a:buAutoNum type="arabicPeriod"/>
            </a:pPr>
            <a:r>
              <a:rPr lang="en-US" altLang="ja-JP" sz="2000" dirty="0">
                <a:solidFill>
                  <a:schemeClr val="tx1">
                    <a:lumMod val="50000"/>
                  </a:schemeClr>
                </a:solidFill>
                <a:latin typeface="Calibri" panose="020F0502020204030204" pitchFamily="34" charset="0"/>
                <a:cs typeface="Times New Roman" pitchFamily="18" charset="0"/>
              </a:rPr>
              <a:t>Publishing data</a:t>
            </a:r>
          </a:p>
          <a:p>
            <a:pPr marL="819150" indent="-279400">
              <a:lnSpc>
                <a:spcPts val="1800"/>
              </a:lnSpc>
              <a:spcBef>
                <a:spcPts val="600"/>
              </a:spcBef>
              <a:buClr>
                <a:schemeClr val="tx1"/>
              </a:buClr>
              <a:buFont typeface="+mj-lt"/>
              <a:buAutoNum type="arabicPeriod"/>
            </a:pPr>
            <a:r>
              <a:rPr lang="en-US" altLang="ja-JP" sz="2000" dirty="0">
                <a:solidFill>
                  <a:schemeClr val="tx1">
                    <a:lumMod val="50000"/>
                  </a:schemeClr>
                </a:solidFill>
                <a:latin typeface="Calibri" panose="020F0502020204030204" pitchFamily="34" charset="0"/>
                <a:cs typeface="Times New Roman" pitchFamily="18" charset="0"/>
              </a:rPr>
              <a:t>Sharing data</a:t>
            </a:r>
          </a:p>
          <a:p>
            <a:pPr marL="819150" indent="-279400">
              <a:lnSpc>
                <a:spcPts val="1800"/>
              </a:lnSpc>
              <a:spcBef>
                <a:spcPts val="600"/>
              </a:spcBef>
              <a:buClr>
                <a:schemeClr val="tx1"/>
              </a:buClr>
              <a:buFont typeface="+mj-lt"/>
              <a:buAutoNum type="arabicPeriod"/>
            </a:pPr>
            <a:r>
              <a:rPr lang="en-US" altLang="ja-JP" sz="2000" dirty="0">
                <a:solidFill>
                  <a:schemeClr val="tx1">
                    <a:lumMod val="50000"/>
                  </a:schemeClr>
                </a:solidFill>
                <a:latin typeface="Calibri" panose="020F0502020204030204" pitchFamily="34" charset="0"/>
                <a:cs typeface="Times New Roman" pitchFamily="18" charset="0"/>
              </a:rPr>
              <a:t>Using data</a:t>
            </a:r>
          </a:p>
        </p:txBody>
      </p:sp>
      <p:pic>
        <p:nvPicPr>
          <p:cNvPr id="12" name="Picture 2">
            <a:extLst>
              <a:ext uri="{FF2B5EF4-FFF2-40B4-BE49-F238E27FC236}">
                <a16:creationId xmlns:a16="http://schemas.microsoft.com/office/drawing/2014/main" id="{AFEE0624-D846-480B-AE34-0B0E2717D6C3}"/>
              </a:ext>
            </a:extLst>
          </p:cNvPr>
          <p:cNvPicPr>
            <a:picLocks noChangeAspect="1" noChangeArrowheads="1"/>
          </p:cNvPicPr>
          <p:nvPr/>
        </p:nvPicPr>
        <p:blipFill>
          <a:blip r:embed="rId3" cstate="print"/>
          <a:srcRect/>
          <a:stretch>
            <a:fillRect/>
          </a:stretch>
        </p:blipFill>
        <p:spPr bwMode="auto">
          <a:xfrm>
            <a:off x="5664495" y="3556901"/>
            <a:ext cx="1374974" cy="1960360"/>
          </a:xfrm>
          <a:prstGeom prst="rect">
            <a:avLst/>
          </a:prstGeom>
          <a:noFill/>
          <a:ln w="12700">
            <a:solidFill>
              <a:schemeClr val="tx1"/>
            </a:solidFill>
            <a:miter lim="800000"/>
            <a:headEnd/>
            <a:tailEnd/>
          </a:ln>
          <a:effectLst/>
        </p:spPr>
      </p:pic>
      <p:pic>
        <p:nvPicPr>
          <p:cNvPr id="13" name="Picture 6" descr="D:\user\hara\DOCUMENT\DOC2007\PNC2007\PHOTOS\ByKISHI\098_IMG_1874.jpg">
            <a:extLst>
              <a:ext uri="{FF2B5EF4-FFF2-40B4-BE49-F238E27FC236}">
                <a16:creationId xmlns:a16="http://schemas.microsoft.com/office/drawing/2014/main" id="{5182ADD3-2881-460B-93CC-BA613D38B142}"/>
              </a:ext>
            </a:extLst>
          </p:cNvPr>
          <p:cNvPicPr>
            <a:picLocks noChangeAspect="1" noChangeArrowheads="1"/>
          </p:cNvPicPr>
          <p:nvPr/>
        </p:nvPicPr>
        <p:blipFill>
          <a:blip r:embed="rId4" cstate="print"/>
          <a:srcRect/>
          <a:stretch>
            <a:fillRect/>
          </a:stretch>
        </p:blipFill>
        <p:spPr bwMode="auto">
          <a:xfrm>
            <a:off x="6935098" y="5393770"/>
            <a:ext cx="2111348" cy="1428644"/>
          </a:xfrm>
          <a:prstGeom prst="rect">
            <a:avLst/>
          </a:prstGeom>
          <a:noFill/>
          <a:ln w="12700">
            <a:solidFill>
              <a:schemeClr val="tx1"/>
            </a:solidFill>
          </a:ln>
        </p:spPr>
      </p:pic>
      <p:pic>
        <p:nvPicPr>
          <p:cNvPr id="15" name="Picture 3">
            <a:extLst>
              <a:ext uri="{FF2B5EF4-FFF2-40B4-BE49-F238E27FC236}">
                <a16:creationId xmlns:a16="http://schemas.microsoft.com/office/drawing/2014/main" id="{144286E5-B8AA-4AE5-9F1C-31E18F5409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9169" y="2577720"/>
            <a:ext cx="1374974" cy="19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C8F10078-05A4-4899-8FAB-9C0F8B9DF0CD}"/>
              </a:ext>
            </a:extLst>
          </p:cNvPr>
          <p:cNvPicPr>
            <a:picLocks noChangeAspect="1" noChangeArrowheads="1"/>
          </p:cNvPicPr>
          <p:nvPr/>
        </p:nvPicPr>
        <p:blipFill>
          <a:blip r:embed="rId6" cstate="print"/>
          <a:srcRect/>
          <a:stretch>
            <a:fillRect/>
          </a:stretch>
        </p:blipFill>
        <p:spPr bwMode="auto">
          <a:xfrm>
            <a:off x="3391929" y="4107089"/>
            <a:ext cx="2091007" cy="1612867"/>
          </a:xfrm>
          <a:prstGeom prst="rect">
            <a:avLst/>
          </a:prstGeom>
          <a:noFill/>
          <a:ln w="12700">
            <a:solidFill>
              <a:schemeClr val="tx1"/>
            </a:solidFill>
            <a:miter lim="800000"/>
            <a:headEnd/>
            <a:tailEnd/>
          </a:ln>
          <a:effectLst/>
        </p:spPr>
      </p:pic>
      <p:pic>
        <p:nvPicPr>
          <p:cNvPr id="17" name="Picture 5">
            <a:hlinkClick r:id="rId7"/>
            <a:extLst>
              <a:ext uri="{FF2B5EF4-FFF2-40B4-BE49-F238E27FC236}">
                <a16:creationId xmlns:a16="http://schemas.microsoft.com/office/drawing/2014/main" id="{A5322B13-CEAC-4E64-A957-B4D2A5CD7B62}"/>
              </a:ext>
            </a:extLst>
          </p:cNvPr>
          <p:cNvPicPr>
            <a:picLocks noChangeAspect="1" noChangeArrowheads="1"/>
          </p:cNvPicPr>
          <p:nvPr/>
        </p:nvPicPr>
        <p:blipFill>
          <a:blip r:embed="rId8" cstate="print"/>
          <a:srcRect/>
          <a:stretch>
            <a:fillRect/>
          </a:stretch>
        </p:blipFill>
        <p:spPr bwMode="auto">
          <a:xfrm>
            <a:off x="6467098" y="3660814"/>
            <a:ext cx="2366949" cy="1752534"/>
          </a:xfrm>
          <a:prstGeom prst="rect">
            <a:avLst/>
          </a:prstGeom>
          <a:noFill/>
          <a:ln w="12700">
            <a:solidFill>
              <a:schemeClr val="tx1"/>
            </a:solidFill>
            <a:miter lim="800000"/>
            <a:headEnd/>
            <a:tailEnd/>
          </a:ln>
          <a:effectLst/>
        </p:spPr>
      </p:pic>
      <p:pic>
        <p:nvPicPr>
          <p:cNvPr id="18" name="Picture 3" descr="I:\user\hara\DOCUMENT\DOC2009\タイ090905-090913\Photo\DSCN0747.JPG">
            <a:extLst>
              <a:ext uri="{FF2B5EF4-FFF2-40B4-BE49-F238E27FC236}">
                <a16:creationId xmlns:a16="http://schemas.microsoft.com/office/drawing/2014/main" id="{2DC9E3E1-FFE4-4BFA-95A7-A9729290B391}"/>
              </a:ext>
            </a:extLst>
          </p:cNvPr>
          <p:cNvPicPr>
            <a:picLocks noChangeAspect="1" noChangeArrowheads="1"/>
          </p:cNvPicPr>
          <p:nvPr/>
        </p:nvPicPr>
        <p:blipFill>
          <a:blip r:embed="rId9" cstate="print"/>
          <a:srcRect/>
          <a:stretch>
            <a:fillRect/>
          </a:stretch>
        </p:blipFill>
        <p:spPr bwMode="auto">
          <a:xfrm>
            <a:off x="97554" y="5273188"/>
            <a:ext cx="2085140" cy="1474886"/>
          </a:xfrm>
          <a:prstGeom prst="rect">
            <a:avLst/>
          </a:prstGeom>
          <a:noFill/>
          <a:ln w="12700">
            <a:solidFill>
              <a:schemeClr val="tx1"/>
            </a:solidFill>
          </a:ln>
        </p:spPr>
      </p:pic>
      <p:pic>
        <p:nvPicPr>
          <p:cNvPr id="19" name="Picture 2">
            <a:extLst>
              <a:ext uri="{FF2B5EF4-FFF2-40B4-BE49-F238E27FC236}">
                <a16:creationId xmlns:a16="http://schemas.microsoft.com/office/drawing/2014/main" id="{C87DAC7A-850F-45B0-B0CE-B1AA04806BF3}"/>
              </a:ext>
            </a:extLst>
          </p:cNvPr>
          <p:cNvPicPr preferRelativeResize="0">
            <a:picLocks noChangeAspect="1" noChangeArrowheads="1"/>
          </p:cNvPicPr>
          <p:nvPr/>
        </p:nvPicPr>
        <p:blipFill>
          <a:blip r:embed="rId10" cstate="print"/>
          <a:srcRect/>
          <a:stretch>
            <a:fillRect/>
          </a:stretch>
        </p:blipFill>
        <p:spPr bwMode="auto">
          <a:xfrm>
            <a:off x="1343082" y="4974072"/>
            <a:ext cx="2300831" cy="1549226"/>
          </a:xfrm>
          <a:prstGeom prst="rect">
            <a:avLst/>
          </a:prstGeom>
          <a:noFill/>
          <a:ln w="12700">
            <a:solidFill>
              <a:schemeClr val="tx1"/>
            </a:solidFill>
            <a:miter lim="800000"/>
            <a:headEnd/>
            <a:tailEnd/>
          </a:ln>
        </p:spPr>
      </p:pic>
      <p:pic>
        <p:nvPicPr>
          <p:cNvPr id="21" name="Picture 6" descr="I:\Project_Malaria\南方軍防疫工作報告書\Images_No_Resise_Enhansed\07\07_0018.jpg">
            <a:extLst>
              <a:ext uri="{FF2B5EF4-FFF2-40B4-BE49-F238E27FC236}">
                <a16:creationId xmlns:a16="http://schemas.microsoft.com/office/drawing/2014/main" id="{107F6A3B-06F6-4E66-83D7-EE59F4FFE6C4}"/>
              </a:ext>
            </a:extLst>
          </p:cNvPr>
          <p:cNvPicPr>
            <a:picLocks noChangeAspect="1" noChangeArrowheads="1"/>
          </p:cNvPicPr>
          <p:nvPr/>
        </p:nvPicPr>
        <p:blipFill>
          <a:blip r:embed="rId11" cstate="print"/>
          <a:srcRect/>
          <a:stretch>
            <a:fillRect/>
          </a:stretch>
        </p:blipFill>
        <p:spPr bwMode="auto">
          <a:xfrm>
            <a:off x="4758742" y="5167856"/>
            <a:ext cx="2563839" cy="1549226"/>
          </a:xfrm>
          <a:prstGeom prst="rect">
            <a:avLst/>
          </a:prstGeom>
          <a:noFill/>
          <a:ln w="12700">
            <a:solidFill>
              <a:schemeClr val="tx1"/>
            </a:solidFill>
          </a:ln>
        </p:spPr>
      </p:pic>
      <p:pic>
        <p:nvPicPr>
          <p:cNvPr id="22" name="図 21">
            <a:extLst>
              <a:ext uri="{FF2B5EF4-FFF2-40B4-BE49-F238E27FC236}">
                <a16:creationId xmlns:a16="http://schemas.microsoft.com/office/drawing/2014/main" id="{DFDD4647-8CC4-4045-A422-496238C6D9FF}"/>
              </a:ext>
            </a:extLst>
          </p:cNvPr>
          <p:cNvPicPr/>
          <p:nvPr/>
        </p:nvPicPr>
        <p:blipFill>
          <a:blip r:embed="rId12" cstate="print"/>
          <a:srcRect/>
          <a:stretch>
            <a:fillRect/>
          </a:stretch>
        </p:blipFill>
        <p:spPr bwMode="auto">
          <a:xfrm>
            <a:off x="3332428" y="5393770"/>
            <a:ext cx="2085140" cy="1464230"/>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1290992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4688" y="8620"/>
            <a:ext cx="9143999" cy="1440160"/>
          </a:xfrm>
          <a:solidFill>
            <a:schemeClr val="tx1">
              <a:lumMod val="40000"/>
              <a:lumOff val="60000"/>
            </a:schemeClr>
          </a:solidFill>
        </p:spPr>
        <p:txBody>
          <a:bodyPr vert="horz" lIns="0" tIns="72000" rIns="0" bIns="0" rtlCol="0" anchor="ctr" anchorCtr="0">
            <a:norm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Aims of RsDA</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13" name="コンテンツ プレースホルダー 2">
            <a:extLst>
              <a:ext uri="{FF2B5EF4-FFF2-40B4-BE49-F238E27FC236}">
                <a16:creationId xmlns:a16="http://schemas.microsoft.com/office/drawing/2014/main" id="{C4069067-3193-4CC1-A68A-1F383886BB0D}"/>
              </a:ext>
            </a:extLst>
          </p:cNvPr>
          <p:cNvSpPr>
            <a:spLocks noGrp="1"/>
          </p:cNvSpPr>
          <p:nvPr>
            <p:ph idx="1"/>
          </p:nvPr>
        </p:nvSpPr>
        <p:spPr>
          <a:xfrm>
            <a:off x="245705" y="1628800"/>
            <a:ext cx="8643211" cy="5112568"/>
          </a:xfrm>
        </p:spPr>
        <p:txBody>
          <a:bodyPr vert="horz" lIns="0" tIns="0" rIns="0" bIns="0" rtlCol="0">
            <a:noAutofit/>
          </a:bodyPr>
          <a:lstStyle/>
          <a:p>
            <a:pPr marL="177800" indent="-177800" algn="just">
              <a:lnSpc>
                <a:spcPts val="2500"/>
              </a:lnSpc>
              <a:spcBef>
                <a:spcPts val="600"/>
              </a:spcBef>
              <a:buSzPct val="70000"/>
              <a:buNone/>
            </a:pPr>
            <a:r>
              <a:rPr lang="en-US" altLang="ja-JP" sz="2400" b="1" dirty="0">
                <a:solidFill>
                  <a:schemeClr val="tx1">
                    <a:lumMod val="50000"/>
                  </a:schemeClr>
                </a:solidFill>
                <a:latin typeface="Calibri" panose="020F0502020204030204" pitchFamily="34" charset="0"/>
                <a:cs typeface="Calibri" panose="020F0502020204030204" pitchFamily="34" charset="0"/>
              </a:rPr>
              <a:t>RsDA</a:t>
            </a:r>
            <a:r>
              <a:rPr lang="en-US" altLang="ja-JP" sz="2400" dirty="0">
                <a:solidFill>
                  <a:schemeClr val="tx1">
                    <a:lumMod val="50000"/>
                  </a:schemeClr>
                </a:solidFill>
                <a:latin typeface="Calibri" panose="020F0502020204030204" pitchFamily="34" charset="0"/>
                <a:cs typeface="Calibri" panose="020F0502020204030204" pitchFamily="34" charset="0"/>
              </a:rPr>
              <a:t> is an international collaborative activity to share local needs and seeds for digital archiving and preservation of scholarly assets and to discuss ideas to develop a network to promote collaboration in the region. The main aims of the workshop are to:</a:t>
            </a:r>
          </a:p>
          <a:p>
            <a:pPr marL="628650" indent="-266700" algn="just">
              <a:lnSpc>
                <a:spcPct val="100000"/>
              </a:lnSpc>
              <a:spcBef>
                <a:spcPts val="600"/>
              </a:spcBef>
              <a:buFont typeface="+mj-lt"/>
              <a:buAutoNum type="arabicPeriod"/>
            </a:pPr>
            <a:r>
              <a:rPr lang="en-US" altLang="ja-JP" sz="2200" dirty="0">
                <a:solidFill>
                  <a:schemeClr val="tx1">
                    <a:lumMod val="50000"/>
                  </a:schemeClr>
                </a:solidFill>
                <a:latin typeface="Calibri" panose="020F0502020204030204" pitchFamily="34" charset="0"/>
                <a:cs typeface="Calibri" panose="020F0502020204030204" pitchFamily="34" charset="0"/>
              </a:rPr>
              <a:t>understand and share the current circumstances about academic digital assets in the leading East and Southeast Asian academic institutes and memory institutions</a:t>
            </a:r>
          </a:p>
          <a:p>
            <a:pPr marL="628650" indent="-266700" algn="just">
              <a:lnSpc>
                <a:spcPct val="100000"/>
              </a:lnSpc>
              <a:spcBef>
                <a:spcPts val="600"/>
              </a:spcBef>
              <a:buFont typeface="+mj-lt"/>
              <a:buAutoNum type="arabicPeriod"/>
            </a:pPr>
            <a:r>
              <a:rPr lang="en-US" altLang="ja-JP" sz="2200" dirty="0">
                <a:solidFill>
                  <a:schemeClr val="tx1">
                    <a:lumMod val="50000"/>
                  </a:schemeClr>
                </a:solidFill>
                <a:latin typeface="Calibri" panose="020F0502020204030204" pitchFamily="34" charset="0"/>
                <a:cs typeface="Calibri" panose="020F0502020204030204" pitchFamily="34" charset="0"/>
              </a:rPr>
              <a:t>provide opportunities for the members to exchange and share thoughts, views and ideas about how we should deal with resource sharing and digital asset preservation, what kind of technology will be available, and who should be contributors to this issue </a:t>
            </a:r>
          </a:p>
          <a:p>
            <a:pPr marL="628650" indent="-266700" algn="just">
              <a:lnSpc>
                <a:spcPct val="100000"/>
              </a:lnSpc>
              <a:spcBef>
                <a:spcPts val="600"/>
              </a:spcBef>
              <a:buFont typeface="+mj-lt"/>
              <a:buAutoNum type="arabicPeriod"/>
            </a:pPr>
            <a:r>
              <a:rPr lang="en-US" altLang="ja-JP" sz="2200" dirty="0">
                <a:solidFill>
                  <a:schemeClr val="tx1">
                    <a:lumMod val="50000"/>
                  </a:schemeClr>
                </a:solidFill>
                <a:latin typeface="Calibri" panose="020F0502020204030204" pitchFamily="34" charset="0"/>
                <a:cs typeface="Calibri" panose="020F0502020204030204" pitchFamily="34" charset="0"/>
              </a:rPr>
              <a:t>discuss practical approaches to build a network for collaboration rather than presentation of papers</a:t>
            </a:r>
          </a:p>
          <a:p>
            <a:pPr marL="628650" indent="-266700" algn="just">
              <a:lnSpc>
                <a:spcPct val="100000"/>
              </a:lnSpc>
              <a:spcBef>
                <a:spcPts val="600"/>
              </a:spcBef>
              <a:buFont typeface="+mj-lt"/>
              <a:buAutoNum type="arabicPeriod"/>
            </a:pPr>
            <a:r>
              <a:rPr lang="en-US" altLang="ja-JP" sz="2200" dirty="0">
                <a:solidFill>
                  <a:schemeClr val="tx1">
                    <a:lumMod val="50000"/>
                  </a:schemeClr>
                </a:solidFill>
                <a:latin typeface="Calibri" panose="020F0502020204030204" pitchFamily="34" charset="0"/>
                <a:cs typeface="Calibri" panose="020F0502020204030204" pitchFamily="34" charset="0"/>
              </a:rPr>
              <a:t>develop information tools to try or evaluate discussions  </a:t>
            </a:r>
          </a:p>
        </p:txBody>
      </p:sp>
    </p:spTree>
    <p:extLst>
      <p:ext uri="{BB962C8B-B14F-4D97-AF65-F5344CB8AC3E}">
        <p14:creationId xmlns:p14="http://schemas.microsoft.com/office/powerpoint/2010/main" val="2143541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508" y="8620"/>
            <a:ext cx="9143999" cy="1440160"/>
          </a:xfrm>
          <a:solidFill>
            <a:schemeClr val="tx1">
              <a:lumMod val="40000"/>
              <a:lumOff val="60000"/>
            </a:schemeClr>
          </a:solidFill>
        </p:spPr>
        <p:txBody>
          <a:bodyPr vert="horz" lIns="0" tIns="72000" rIns="0" bIns="0" rtlCol="0" anchor="ctr" anchorCtr="0">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Members of </a:t>
            </a:r>
            <a:r>
              <a:rPr lang="en-US" altLang="ja-JP" sz="4000" b="1" dirty="0" err="1">
                <a:solidFill>
                  <a:schemeClr val="tx1">
                    <a:lumMod val="50000"/>
                  </a:schemeClr>
                </a:solidFill>
                <a:latin typeface="Calibri" panose="020F0502020204030204" pitchFamily="34" charset="0"/>
                <a:cs typeface="Calibri" panose="020F0502020204030204" pitchFamily="34" charset="0"/>
              </a:rPr>
              <a:t>RsDA</a:t>
            </a:r>
            <a:r>
              <a:rPr lang="en-US" altLang="ja-JP" sz="4000" b="1" dirty="0">
                <a:solidFill>
                  <a:schemeClr val="tx1">
                    <a:lumMod val="50000"/>
                  </a:schemeClr>
                </a:solidFill>
                <a:latin typeface="Calibri" panose="020F0502020204030204" pitchFamily="34" charset="0"/>
                <a:cs typeface="Calibri" panose="020F0502020204030204" pitchFamily="34" charset="0"/>
              </a:rPr>
              <a:t> </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13" name="コンテンツ プレースホルダー 2">
            <a:extLst>
              <a:ext uri="{FF2B5EF4-FFF2-40B4-BE49-F238E27FC236}">
                <a16:creationId xmlns:a16="http://schemas.microsoft.com/office/drawing/2014/main" id="{C4069067-3193-4CC1-A68A-1F383886BB0D}"/>
              </a:ext>
            </a:extLst>
          </p:cNvPr>
          <p:cNvSpPr>
            <a:spLocks noGrp="1"/>
          </p:cNvSpPr>
          <p:nvPr>
            <p:ph idx="1"/>
          </p:nvPr>
        </p:nvSpPr>
        <p:spPr>
          <a:xfrm>
            <a:off x="223384" y="1619624"/>
            <a:ext cx="8697231" cy="5049736"/>
          </a:xfrm>
        </p:spPr>
        <p:txBody>
          <a:bodyPr vert="horz" lIns="0" tIns="0" rIns="0" bIns="0" rtlCol="0">
            <a:noAutofit/>
          </a:bodyPr>
          <a:lstStyle/>
          <a:p>
            <a:pPr marL="0" indent="0" algn="just">
              <a:lnSpc>
                <a:spcPct val="100000"/>
              </a:lnSpc>
              <a:spcBef>
                <a:spcPts val="600"/>
              </a:spcBef>
              <a:buNone/>
            </a:pPr>
            <a:r>
              <a:rPr lang="en-US" altLang="ja-JP" sz="2400" b="1" dirty="0">
                <a:solidFill>
                  <a:schemeClr val="tx1">
                    <a:lumMod val="50000"/>
                  </a:schemeClr>
                </a:solidFill>
                <a:latin typeface="Calibri" panose="020F0502020204030204" pitchFamily="34" charset="0"/>
                <a:cs typeface="Calibri" panose="020F0502020204030204" pitchFamily="34" charset="0"/>
              </a:rPr>
              <a:t>Member Institutes:</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Academia </a:t>
            </a:r>
            <a:r>
              <a:rPr lang="en-US" altLang="ja-JP" sz="2000" dirty="0" err="1">
                <a:solidFill>
                  <a:schemeClr val="tx1">
                    <a:lumMod val="50000"/>
                  </a:schemeClr>
                </a:solidFill>
                <a:latin typeface="Calibri" panose="020F0502020204030204" pitchFamily="34" charset="0"/>
                <a:cs typeface="Calibri" panose="020F0502020204030204" pitchFamily="34" charset="0"/>
              </a:rPr>
              <a:t>Sinica</a:t>
            </a:r>
            <a:r>
              <a:rPr lang="en-US" altLang="ja-JP" sz="2000" dirty="0">
                <a:solidFill>
                  <a:schemeClr val="tx1">
                    <a:lumMod val="50000"/>
                  </a:schemeClr>
                </a:solidFill>
                <a:latin typeface="Calibri" panose="020F0502020204030204" pitchFamily="34" charset="0"/>
                <a:cs typeface="Calibri" panose="020F0502020204030204" pitchFamily="34" charset="0"/>
              </a:rPr>
              <a:t> (Taiwan),  Chiang Mai University (Thailand),</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Chulalongkorn University (Thailand),</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International Research Center for Japanese Studies (Japan),</a:t>
            </a:r>
          </a:p>
          <a:p>
            <a:pPr marL="134577" indent="0">
              <a:lnSpc>
                <a:spcPct val="100000"/>
              </a:lnSpc>
              <a:spcBef>
                <a:spcPts val="0"/>
              </a:spcBef>
              <a:buNone/>
            </a:pPr>
            <a:r>
              <a:rPr lang="en-US" altLang="ja-JP" sz="2000" dirty="0" err="1">
                <a:solidFill>
                  <a:schemeClr val="tx1">
                    <a:lumMod val="50000"/>
                  </a:schemeClr>
                </a:solidFill>
                <a:latin typeface="Calibri" panose="020F0502020204030204" pitchFamily="34" charset="0"/>
                <a:cs typeface="Calibri" panose="020F0502020204030204" pitchFamily="34" charset="0"/>
              </a:rPr>
              <a:t>Khon</a:t>
            </a:r>
            <a:r>
              <a:rPr lang="en-US" altLang="ja-JP" sz="2000" dirty="0">
                <a:solidFill>
                  <a:schemeClr val="tx1">
                    <a:lumMod val="50000"/>
                  </a:schemeClr>
                </a:solidFill>
                <a:latin typeface="Calibri" panose="020F0502020204030204" pitchFamily="34" charset="0"/>
                <a:cs typeface="Calibri" panose="020F0502020204030204" pitchFamily="34" charset="0"/>
              </a:rPr>
              <a:t> </a:t>
            </a:r>
            <a:r>
              <a:rPr lang="en-US" altLang="ja-JP" sz="2000" dirty="0" err="1">
                <a:solidFill>
                  <a:schemeClr val="tx1">
                    <a:lumMod val="50000"/>
                  </a:schemeClr>
                </a:solidFill>
                <a:latin typeface="Calibri" panose="020F0502020204030204" pitchFamily="34" charset="0"/>
                <a:cs typeface="Calibri" panose="020F0502020204030204" pitchFamily="34" charset="0"/>
              </a:rPr>
              <a:t>Kaen</a:t>
            </a:r>
            <a:r>
              <a:rPr lang="en-US" altLang="ja-JP" sz="2000" dirty="0">
                <a:solidFill>
                  <a:schemeClr val="tx1">
                    <a:lumMod val="50000"/>
                  </a:schemeClr>
                </a:solidFill>
                <a:latin typeface="Calibri" panose="020F0502020204030204" pitchFamily="34" charset="0"/>
                <a:cs typeface="Calibri" panose="020F0502020204030204" pitchFamily="34" charset="0"/>
              </a:rPr>
              <a:t> University (Thailand),</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National Museum of Japanese History (Japan),</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National Taiwan Normal University (Taiwan),</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National University of Singapore (Singapore), </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Royal University of Phnom Penh (Cambodia),</a:t>
            </a:r>
          </a:p>
          <a:p>
            <a:pPr marL="134577" indent="0">
              <a:lnSpc>
                <a:spcPct val="100000"/>
              </a:lnSpc>
              <a:spcBef>
                <a:spcPts val="0"/>
              </a:spcBef>
              <a:buNone/>
            </a:pPr>
            <a:r>
              <a:rPr lang="en-US" altLang="ja-JP" sz="2000" dirty="0" err="1">
                <a:solidFill>
                  <a:schemeClr val="tx1">
                    <a:lumMod val="50000"/>
                  </a:schemeClr>
                </a:solidFill>
                <a:latin typeface="Calibri" panose="020F0502020204030204" pitchFamily="34" charset="0"/>
                <a:cs typeface="Calibri" panose="020F0502020204030204" pitchFamily="34" charset="0"/>
              </a:rPr>
              <a:t>Suranaree</a:t>
            </a:r>
            <a:r>
              <a:rPr lang="en-US" altLang="ja-JP" sz="2000" dirty="0">
                <a:solidFill>
                  <a:schemeClr val="tx1">
                    <a:lumMod val="50000"/>
                  </a:schemeClr>
                </a:solidFill>
                <a:latin typeface="Calibri" panose="020F0502020204030204" pitchFamily="34" charset="0"/>
                <a:cs typeface="Calibri" panose="020F0502020204030204" pitchFamily="34" charset="0"/>
              </a:rPr>
              <a:t> University of Technology (Thailand),</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Universitas Indonesia (Indonesia),  </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Universitas Islam Riau (Indonesia),  </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Universitas </a:t>
            </a:r>
            <a:r>
              <a:rPr lang="en-US" altLang="ja-JP" sz="2000" dirty="0" err="1">
                <a:solidFill>
                  <a:schemeClr val="tx1">
                    <a:lumMod val="50000"/>
                  </a:schemeClr>
                </a:solidFill>
                <a:latin typeface="Calibri" panose="020F0502020204030204" pitchFamily="34" charset="0"/>
                <a:cs typeface="Calibri" panose="020F0502020204030204" pitchFamily="34" charset="0"/>
              </a:rPr>
              <a:t>Lancang</a:t>
            </a:r>
            <a:r>
              <a:rPr lang="en-US" altLang="ja-JP" sz="2000" dirty="0">
                <a:solidFill>
                  <a:schemeClr val="tx1">
                    <a:lumMod val="50000"/>
                  </a:schemeClr>
                </a:solidFill>
                <a:latin typeface="Calibri" panose="020F0502020204030204" pitchFamily="34" charset="0"/>
                <a:cs typeface="Calibri" panose="020F0502020204030204" pitchFamily="34" charset="0"/>
              </a:rPr>
              <a:t> </a:t>
            </a:r>
            <a:r>
              <a:rPr lang="en-US" altLang="ja-JP" sz="2000" dirty="0" err="1">
                <a:solidFill>
                  <a:schemeClr val="tx1">
                    <a:lumMod val="50000"/>
                  </a:schemeClr>
                </a:solidFill>
                <a:latin typeface="Calibri" panose="020F0502020204030204" pitchFamily="34" charset="0"/>
                <a:cs typeface="Calibri" panose="020F0502020204030204" pitchFamily="34" charset="0"/>
              </a:rPr>
              <a:t>Kuning</a:t>
            </a:r>
            <a:r>
              <a:rPr lang="en-US" altLang="ja-JP" sz="2000" dirty="0">
                <a:solidFill>
                  <a:schemeClr val="tx1">
                    <a:lumMod val="50000"/>
                  </a:schemeClr>
                </a:solidFill>
                <a:latin typeface="Calibri" panose="020F0502020204030204" pitchFamily="34" charset="0"/>
                <a:cs typeface="Calibri" panose="020F0502020204030204" pitchFamily="34" charset="0"/>
              </a:rPr>
              <a:t> (Indonesia),  </a:t>
            </a:r>
          </a:p>
          <a:p>
            <a:pPr marL="134577" indent="0">
              <a:lnSpc>
                <a:spcPct val="100000"/>
              </a:lnSpc>
              <a:spcBef>
                <a:spcPts val="0"/>
              </a:spcBef>
              <a:buNone/>
            </a:pPr>
            <a:r>
              <a:rPr lang="en-US" altLang="ja-JP" sz="2000" dirty="0" err="1">
                <a:solidFill>
                  <a:schemeClr val="tx1">
                    <a:lumMod val="50000"/>
                  </a:schemeClr>
                </a:solidFill>
                <a:latin typeface="Calibri" panose="020F0502020204030204" pitchFamily="34" charset="0"/>
                <a:cs typeface="Calibri" panose="020F0502020204030204" pitchFamily="34" charset="0"/>
              </a:rPr>
              <a:t>Universiti</a:t>
            </a:r>
            <a:r>
              <a:rPr lang="en-US" altLang="ja-JP" sz="2000" dirty="0">
                <a:solidFill>
                  <a:schemeClr val="tx1">
                    <a:lumMod val="50000"/>
                  </a:schemeClr>
                </a:solidFill>
                <a:latin typeface="Calibri" panose="020F0502020204030204" pitchFamily="34" charset="0"/>
                <a:cs typeface="Calibri" panose="020F0502020204030204" pitchFamily="34" charset="0"/>
              </a:rPr>
              <a:t> </a:t>
            </a:r>
            <a:r>
              <a:rPr lang="en-US" altLang="ja-JP" sz="2000" dirty="0" err="1">
                <a:solidFill>
                  <a:schemeClr val="tx1">
                    <a:lumMod val="50000"/>
                  </a:schemeClr>
                </a:solidFill>
                <a:latin typeface="Calibri" panose="020F0502020204030204" pitchFamily="34" charset="0"/>
                <a:cs typeface="Calibri" panose="020F0502020204030204" pitchFamily="34" charset="0"/>
              </a:rPr>
              <a:t>Teknologi</a:t>
            </a:r>
            <a:r>
              <a:rPr lang="en-US" altLang="ja-JP" sz="2000" dirty="0">
                <a:solidFill>
                  <a:schemeClr val="tx1">
                    <a:lumMod val="50000"/>
                  </a:schemeClr>
                </a:solidFill>
                <a:latin typeface="Calibri" panose="020F0502020204030204" pitchFamily="34" charset="0"/>
                <a:cs typeface="Calibri" panose="020F0502020204030204" pitchFamily="34" charset="0"/>
              </a:rPr>
              <a:t> MARA (Malaysia), University of Colombo (Sri Lanka),</a:t>
            </a:r>
          </a:p>
          <a:p>
            <a:pPr marL="134577" indent="0">
              <a:lnSpc>
                <a:spcPct val="100000"/>
              </a:lnSpc>
              <a:spcBef>
                <a:spcPts val="0"/>
              </a:spcBef>
              <a:buNone/>
            </a:pPr>
            <a:r>
              <a:rPr lang="en-US" altLang="ja-JP" sz="2000" dirty="0">
                <a:solidFill>
                  <a:schemeClr val="tx1">
                    <a:lumMod val="50000"/>
                  </a:schemeClr>
                </a:solidFill>
                <a:latin typeface="Calibri" panose="020F0502020204030204" pitchFamily="34" charset="0"/>
                <a:cs typeface="Calibri" panose="020F0502020204030204" pitchFamily="34" charset="0"/>
              </a:rPr>
              <a:t>University of the Philippines Diliman (Philippines),  University of Tsukuba (Japan),  Kyoto University (Japan)</a:t>
            </a:r>
            <a:endParaRPr lang="en-US" altLang="ja-JP" sz="1500" dirty="0">
              <a:solidFill>
                <a:schemeClr val="tx1">
                  <a:lumMod val="50000"/>
                </a:schemeClr>
              </a:solidFill>
              <a:latin typeface="Calibri" panose="020F0502020204030204" pitchFamily="34" charset="0"/>
              <a:cs typeface="Calibri" panose="020F0502020204030204" pitchFamily="34" charset="0"/>
            </a:endParaRPr>
          </a:p>
        </p:txBody>
      </p:sp>
      <p:pic>
        <p:nvPicPr>
          <p:cNvPr id="3" name="図 2">
            <a:extLst>
              <a:ext uri="{FF2B5EF4-FFF2-40B4-BE49-F238E27FC236}">
                <a16:creationId xmlns:a16="http://schemas.microsoft.com/office/drawing/2014/main" id="{1C418E21-9BEF-4CA2-B342-7D2173318EA1}"/>
              </a:ext>
            </a:extLst>
          </p:cNvPr>
          <p:cNvPicPr>
            <a:picLocks noChangeAspect="1"/>
          </p:cNvPicPr>
          <p:nvPr/>
        </p:nvPicPr>
        <p:blipFill>
          <a:blip r:embed="rId3"/>
          <a:stretch>
            <a:fillRect/>
          </a:stretch>
        </p:blipFill>
        <p:spPr>
          <a:xfrm>
            <a:off x="5662194" y="2939756"/>
            <a:ext cx="3259785" cy="2649484"/>
          </a:xfrm>
          <a:prstGeom prst="rect">
            <a:avLst/>
          </a:prstGeom>
        </p:spPr>
      </p:pic>
    </p:spTree>
    <p:extLst>
      <p:ext uri="{BB962C8B-B14F-4D97-AF65-F5344CB8AC3E}">
        <p14:creationId xmlns:p14="http://schemas.microsoft.com/office/powerpoint/2010/main" val="3498138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2"/>
          <p:cNvSpPr>
            <a:spLocks noGrp="1"/>
          </p:cNvSpPr>
          <p:nvPr>
            <p:ph type="title"/>
          </p:nvPr>
        </p:nvSpPr>
        <p:spPr>
          <a:xfrm>
            <a:off x="-508" y="8619"/>
            <a:ext cx="9143999" cy="1440161"/>
          </a:xfrm>
          <a:solidFill>
            <a:schemeClr val="tx1">
              <a:lumMod val="40000"/>
              <a:lumOff val="60000"/>
            </a:schemeClr>
          </a:solidFill>
        </p:spPr>
        <p:txBody>
          <a:bodyPr vert="horz" lIns="0" tIns="72000" rIns="0" bIns="0" rtlCol="0" anchor="ctr" anchorCtr="0">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Activities of </a:t>
            </a:r>
            <a:r>
              <a:rPr lang="en-US" altLang="ja-JP" sz="4000" b="1" dirty="0" err="1">
                <a:solidFill>
                  <a:schemeClr val="tx1">
                    <a:lumMod val="50000"/>
                  </a:schemeClr>
                </a:solidFill>
                <a:latin typeface="Calibri" panose="020F0502020204030204" pitchFamily="34" charset="0"/>
                <a:cs typeface="Calibri" panose="020F0502020204030204" pitchFamily="34" charset="0"/>
              </a:rPr>
              <a:t>RsDA</a:t>
            </a:r>
            <a:r>
              <a:rPr lang="en-US" altLang="ja-JP" sz="4000" b="1" dirty="0">
                <a:solidFill>
                  <a:schemeClr val="tx1">
                    <a:lumMod val="50000"/>
                  </a:schemeClr>
                </a:solidFill>
                <a:latin typeface="Calibri" panose="020F0502020204030204" pitchFamily="34" charset="0"/>
                <a:cs typeface="Calibri" panose="020F0502020204030204" pitchFamily="34" charset="0"/>
              </a:rPr>
              <a:t> </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sp>
        <p:nvSpPr>
          <p:cNvPr id="13" name="コンテンツ プレースホルダー 2">
            <a:extLst>
              <a:ext uri="{FF2B5EF4-FFF2-40B4-BE49-F238E27FC236}">
                <a16:creationId xmlns:a16="http://schemas.microsoft.com/office/drawing/2014/main" id="{C4069067-3193-4CC1-A68A-1F383886BB0D}"/>
              </a:ext>
            </a:extLst>
          </p:cNvPr>
          <p:cNvSpPr>
            <a:spLocks noGrp="1"/>
          </p:cNvSpPr>
          <p:nvPr>
            <p:ph idx="1"/>
          </p:nvPr>
        </p:nvSpPr>
        <p:spPr>
          <a:xfrm>
            <a:off x="251520" y="1520788"/>
            <a:ext cx="8726791" cy="3006601"/>
          </a:xfrm>
        </p:spPr>
        <p:txBody>
          <a:bodyPr vert="horz" lIns="0" tIns="0" rIns="0" bIns="0" rtlCol="0">
            <a:noAutofit/>
          </a:bodyPr>
          <a:lstStyle/>
          <a:p>
            <a:pPr marL="132195" indent="-132195" algn="just">
              <a:lnSpc>
                <a:spcPts val="2000"/>
              </a:lnSpc>
              <a:spcBef>
                <a:spcPts val="0"/>
              </a:spcBef>
            </a:pPr>
            <a:r>
              <a:rPr lang="en-US" altLang="ja-JP" sz="2000" b="1" dirty="0">
                <a:latin typeface="Calibri" panose="020F0502020204030204" pitchFamily="34" charset="0"/>
                <a:cs typeface="Calibri" panose="020F0502020204030204" pitchFamily="34" charset="0"/>
              </a:rPr>
              <a:t>1st  meeting: 2016-11-20@Pullman Bangkok Grande Sukhumvit (Thailand)</a:t>
            </a:r>
          </a:p>
          <a:p>
            <a:pPr marL="334655" indent="-65502" algn="just">
              <a:lnSpc>
                <a:spcPts val="2000"/>
              </a:lnSpc>
              <a:spcBef>
                <a:spcPts val="0"/>
              </a:spcBef>
              <a:buNone/>
            </a:pPr>
            <a:r>
              <a:rPr lang="en-US" altLang="ja-JP" sz="2000" i="1" dirty="0">
                <a:latin typeface="Calibri" panose="020F0502020204030204" pitchFamily="34" charset="0"/>
                <a:cs typeface="Calibri" panose="020F0502020204030204" pitchFamily="34" charset="0"/>
              </a:rPr>
              <a:t>“International Workshop on Academic Asset Preservation and Sharing in Southeast Asia” as a preliminary workshop for iPRES2017 hosted by Kyoto University</a:t>
            </a:r>
          </a:p>
          <a:p>
            <a:pPr marL="132195" indent="-132195" algn="just">
              <a:lnSpc>
                <a:spcPts val="2000"/>
              </a:lnSpc>
              <a:spcBef>
                <a:spcPts val="0"/>
              </a:spcBef>
            </a:pPr>
            <a:r>
              <a:rPr lang="en-US" altLang="ja-JP" sz="2000" b="1" dirty="0">
                <a:latin typeface="Calibri" panose="020F0502020204030204" pitchFamily="34" charset="0"/>
                <a:cs typeface="Calibri" panose="020F0502020204030204" pitchFamily="34" charset="0"/>
              </a:rPr>
              <a:t>2nd meeting: 2017-09-25@Kyoto University (Japan)</a:t>
            </a:r>
          </a:p>
          <a:p>
            <a:pPr marL="334655" indent="-65502" algn="just">
              <a:lnSpc>
                <a:spcPts val="2000"/>
              </a:lnSpc>
              <a:spcBef>
                <a:spcPts val="0"/>
              </a:spcBef>
              <a:buNone/>
            </a:pPr>
            <a:r>
              <a:rPr lang="en-US" altLang="ja-JP" sz="2000" i="1" dirty="0">
                <a:latin typeface="Calibri" panose="020F0502020204030204" pitchFamily="34" charset="0"/>
                <a:cs typeface="Calibri" panose="020F0502020204030204" pitchFamily="34" charset="0"/>
              </a:rPr>
              <a:t>“International Workshop on Academic Asset Preservations and Sharing in Southeast Asia” with iPRES2017 hosted by Kyoto university </a:t>
            </a:r>
          </a:p>
          <a:p>
            <a:pPr marL="132195" indent="-132195" algn="just">
              <a:lnSpc>
                <a:spcPts val="2000"/>
              </a:lnSpc>
              <a:spcBef>
                <a:spcPts val="0"/>
              </a:spcBef>
            </a:pPr>
            <a:r>
              <a:rPr lang="en-US" altLang="ja-JP" sz="2000" b="1" dirty="0">
                <a:latin typeface="Calibri" panose="020F0502020204030204" pitchFamily="34" charset="0"/>
                <a:cs typeface="Calibri" panose="020F0502020204030204" pitchFamily="34" charset="0"/>
              </a:rPr>
              <a:t>3rd meeting: 2018-08-23 and 24@INTEKMA Resort &amp; Convention Center</a:t>
            </a:r>
          </a:p>
          <a:p>
            <a:pPr marL="334655" indent="-65502" algn="just">
              <a:lnSpc>
                <a:spcPts val="2000"/>
              </a:lnSpc>
              <a:spcBef>
                <a:spcPts val="0"/>
              </a:spcBef>
              <a:buNone/>
            </a:pPr>
            <a:r>
              <a:rPr lang="en-US" altLang="ja-JP" sz="2000" i="1" dirty="0">
                <a:latin typeface="Calibri" panose="020F0502020204030204" pitchFamily="34" charset="0"/>
                <a:cs typeface="Calibri" panose="020F0502020204030204" pitchFamily="34" charset="0"/>
              </a:rPr>
              <a:t>“International Workshop on the Academic Asset Preservations and Sharing in Southeast Asia” hosted by </a:t>
            </a:r>
            <a:r>
              <a:rPr lang="en-US" altLang="ja-JP" sz="2000" i="1" dirty="0" err="1">
                <a:latin typeface="Calibri" panose="020F0502020204030204" pitchFamily="34" charset="0"/>
                <a:cs typeface="Calibri" panose="020F0502020204030204" pitchFamily="34" charset="0"/>
              </a:rPr>
              <a:t>Universiti</a:t>
            </a:r>
            <a:r>
              <a:rPr lang="en-US" altLang="ja-JP" sz="2000" i="1" dirty="0">
                <a:latin typeface="Calibri" panose="020F0502020204030204" pitchFamily="34" charset="0"/>
                <a:cs typeface="Calibri" panose="020F0502020204030204" pitchFamily="34" charset="0"/>
              </a:rPr>
              <a:t> </a:t>
            </a:r>
            <a:r>
              <a:rPr lang="en-US" altLang="ja-JP" sz="2000" i="1" dirty="0" err="1">
                <a:latin typeface="Calibri" panose="020F0502020204030204" pitchFamily="34" charset="0"/>
                <a:cs typeface="Calibri" panose="020F0502020204030204" pitchFamily="34" charset="0"/>
              </a:rPr>
              <a:t>Teknologi</a:t>
            </a:r>
            <a:r>
              <a:rPr lang="en-US" altLang="ja-JP" sz="2000" i="1" dirty="0">
                <a:latin typeface="Calibri" panose="020F0502020204030204" pitchFamily="34" charset="0"/>
                <a:cs typeface="Calibri" panose="020F0502020204030204" pitchFamily="34" charset="0"/>
              </a:rPr>
              <a:t> Mara </a:t>
            </a:r>
            <a:endParaRPr lang="en-US" altLang="ja-JP" sz="2000" dirty="0">
              <a:latin typeface="Calibri" panose="020F0502020204030204" pitchFamily="34" charset="0"/>
              <a:cs typeface="Calibri" panose="020F0502020204030204" pitchFamily="34" charset="0"/>
            </a:endParaRPr>
          </a:p>
          <a:p>
            <a:pPr marL="132195" indent="-132195" algn="just">
              <a:lnSpc>
                <a:spcPts val="2000"/>
              </a:lnSpc>
              <a:spcBef>
                <a:spcPts val="0"/>
              </a:spcBef>
            </a:pPr>
            <a:r>
              <a:rPr lang="en-US" altLang="ja-JP" sz="2000" b="1" dirty="0">
                <a:latin typeface="Calibri" panose="020F0502020204030204" pitchFamily="34" charset="0"/>
                <a:cs typeface="Calibri" panose="020F0502020204030204" pitchFamily="34" charset="0"/>
              </a:rPr>
              <a:t>4th meeting: 2019-0-23 and 24@</a:t>
            </a:r>
            <a:r>
              <a:rPr lang="fi-FI" altLang="ja-JP" sz="2000" b="1" dirty="0">
                <a:latin typeface="Calibri" panose="020F0502020204030204" pitchFamily="34" charset="0"/>
                <a:cs typeface="Calibri" panose="020F0502020204030204" pitchFamily="34" charset="0"/>
              </a:rPr>
              <a:t>Pullman Khon Kaen Raja Orchid Hotel</a:t>
            </a:r>
            <a:r>
              <a:rPr lang="en-US" altLang="ja-JP" sz="2000" b="1" dirty="0">
                <a:latin typeface="Calibri" panose="020F0502020204030204" pitchFamily="34" charset="0"/>
                <a:cs typeface="Calibri" panose="020F0502020204030204" pitchFamily="34" charset="0"/>
              </a:rPr>
              <a:t> (Thailand)</a:t>
            </a:r>
          </a:p>
          <a:p>
            <a:pPr marL="334655" indent="-65502" algn="just">
              <a:lnSpc>
                <a:spcPts val="2000"/>
              </a:lnSpc>
              <a:spcBef>
                <a:spcPts val="0"/>
              </a:spcBef>
              <a:buNone/>
            </a:pPr>
            <a:r>
              <a:rPr lang="en-US" altLang="ja-JP" sz="2000" i="1" dirty="0">
                <a:latin typeface="Calibri" panose="020F0502020204030204" pitchFamily="34" charset="0"/>
                <a:cs typeface="Calibri" panose="020F0502020204030204" pitchFamily="34" charset="0"/>
              </a:rPr>
              <a:t>“International Workshop on Academic Asset Preservation and Sharing in Southeast Asia”</a:t>
            </a:r>
            <a:r>
              <a:rPr lang="ja-JP" altLang="en-US" sz="2000" i="1" dirty="0">
                <a:latin typeface="Calibri" panose="020F0502020204030204" pitchFamily="34" charset="0"/>
                <a:cs typeface="Calibri" panose="020F0502020204030204" pitchFamily="34" charset="0"/>
              </a:rPr>
              <a:t> </a:t>
            </a:r>
            <a:r>
              <a:rPr lang="en-US" altLang="ja-JP" sz="2000" i="1" dirty="0">
                <a:latin typeface="Calibri" panose="020F0502020204030204" pitchFamily="34" charset="0"/>
                <a:cs typeface="Calibri" panose="020F0502020204030204" pitchFamily="34" charset="0"/>
              </a:rPr>
              <a:t>with “Research Data Management and Libraries: Relationship, Activities, Drivers and Influences” hosted by </a:t>
            </a:r>
            <a:r>
              <a:rPr lang="en-US" altLang="ja-JP" sz="2000" i="1" dirty="0" err="1">
                <a:latin typeface="Calibri" panose="020F0502020204030204" pitchFamily="34" charset="0"/>
                <a:cs typeface="Calibri" panose="020F0502020204030204" pitchFamily="34" charset="0"/>
              </a:rPr>
              <a:t>Khon</a:t>
            </a:r>
            <a:r>
              <a:rPr lang="en-US" altLang="ja-JP" sz="2000" i="1" dirty="0">
                <a:latin typeface="Calibri" panose="020F0502020204030204" pitchFamily="34" charset="0"/>
                <a:cs typeface="Calibri" panose="020F0502020204030204" pitchFamily="34" charset="0"/>
              </a:rPr>
              <a:t> </a:t>
            </a:r>
            <a:r>
              <a:rPr lang="en-US" altLang="ja-JP" sz="2000" i="1" dirty="0" err="1">
                <a:latin typeface="Calibri" panose="020F0502020204030204" pitchFamily="34" charset="0"/>
                <a:cs typeface="Calibri" panose="020F0502020204030204" pitchFamily="34" charset="0"/>
              </a:rPr>
              <a:t>Kaen</a:t>
            </a:r>
            <a:r>
              <a:rPr lang="en-US" altLang="ja-JP" sz="2000" i="1" dirty="0">
                <a:latin typeface="Calibri" panose="020F0502020204030204" pitchFamily="34" charset="0"/>
                <a:cs typeface="Calibri" panose="020F0502020204030204" pitchFamily="34" charset="0"/>
              </a:rPr>
              <a:t> University</a:t>
            </a:r>
          </a:p>
          <a:p>
            <a:pPr marL="134577" indent="-134577" algn="just">
              <a:lnSpc>
                <a:spcPts val="2000"/>
              </a:lnSpc>
              <a:spcBef>
                <a:spcPts val="0"/>
              </a:spcBef>
            </a:pPr>
            <a:r>
              <a:rPr lang="en-US" altLang="ja-JP" sz="2000" b="1" dirty="0">
                <a:latin typeface="Calibri" panose="020F0502020204030204" pitchFamily="34" charset="0"/>
                <a:cs typeface="Calibri" panose="020F0502020204030204" pitchFamily="34" charset="0"/>
              </a:rPr>
              <a:t>5th meeting: 2020-08-25 by ZOOM</a:t>
            </a:r>
          </a:p>
        </p:txBody>
      </p:sp>
      <p:pic>
        <p:nvPicPr>
          <p:cNvPr id="3" name="図 2" descr="部屋に集まっている人たち&#10;&#10;自動的に生成された説明">
            <a:extLst>
              <a:ext uri="{FF2B5EF4-FFF2-40B4-BE49-F238E27FC236}">
                <a16:creationId xmlns:a16="http://schemas.microsoft.com/office/drawing/2014/main" id="{AAC73375-1876-44C0-A270-7A8DC14D6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224" y="5317284"/>
            <a:ext cx="1991466" cy="1493599"/>
          </a:xfrm>
          <a:prstGeom prst="rect">
            <a:avLst/>
          </a:prstGeom>
        </p:spPr>
      </p:pic>
      <p:pic>
        <p:nvPicPr>
          <p:cNvPr id="7" name="図 6" descr="ポーズをとる男女グループ&#10;&#10;中程度の精度で自動的に生成された説明">
            <a:extLst>
              <a:ext uri="{FF2B5EF4-FFF2-40B4-BE49-F238E27FC236}">
                <a16:creationId xmlns:a16="http://schemas.microsoft.com/office/drawing/2014/main" id="{26A2D5D0-D52D-4C9E-8A2E-D6F3071501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30" y="5324362"/>
            <a:ext cx="2018042" cy="1486521"/>
          </a:xfrm>
          <a:prstGeom prst="rect">
            <a:avLst/>
          </a:prstGeom>
        </p:spPr>
      </p:pic>
      <p:pic>
        <p:nvPicPr>
          <p:cNvPr id="9" name="図 8" descr="白い壁の前に立っている人たち&#10;&#10;低い精度で自動的に生成された説明">
            <a:extLst>
              <a:ext uri="{FF2B5EF4-FFF2-40B4-BE49-F238E27FC236}">
                <a16:creationId xmlns:a16="http://schemas.microsoft.com/office/drawing/2014/main" id="{8C83FD60-8002-483A-9797-1BD06BF46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598" y="5301208"/>
            <a:ext cx="2282109" cy="1502596"/>
          </a:xfrm>
          <a:prstGeom prst="rect">
            <a:avLst/>
          </a:prstGeom>
        </p:spPr>
      </p:pic>
      <p:pic>
        <p:nvPicPr>
          <p:cNvPr id="12" name="図 11">
            <a:extLst>
              <a:ext uri="{FF2B5EF4-FFF2-40B4-BE49-F238E27FC236}">
                <a16:creationId xmlns:a16="http://schemas.microsoft.com/office/drawing/2014/main" id="{1FC01E89-4B38-4EE5-A266-79BE31ED694B}"/>
              </a:ext>
            </a:extLst>
          </p:cNvPr>
          <p:cNvPicPr>
            <a:picLocks noChangeAspect="1"/>
          </p:cNvPicPr>
          <p:nvPr/>
        </p:nvPicPr>
        <p:blipFill>
          <a:blip r:embed="rId6"/>
          <a:stretch>
            <a:fillRect/>
          </a:stretch>
        </p:blipFill>
        <p:spPr>
          <a:xfrm>
            <a:off x="6783148" y="5324362"/>
            <a:ext cx="2195163" cy="1486521"/>
          </a:xfrm>
          <a:prstGeom prst="rect">
            <a:avLst/>
          </a:prstGeom>
        </p:spPr>
      </p:pic>
    </p:spTree>
    <p:extLst>
      <p:ext uri="{BB962C8B-B14F-4D97-AF65-F5344CB8AC3E}">
        <p14:creationId xmlns:p14="http://schemas.microsoft.com/office/powerpoint/2010/main" val="130172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B1E2A5FC-0C97-4976-BDEE-20797EC426B4}"/>
              </a:ext>
            </a:extLst>
          </p:cNvPr>
          <p:cNvSpPr/>
          <p:nvPr/>
        </p:nvSpPr>
        <p:spPr bwMode="auto">
          <a:xfrm>
            <a:off x="1750296" y="3621561"/>
            <a:ext cx="1357509" cy="2691168"/>
          </a:xfrm>
          <a:prstGeom prst="roundRect">
            <a:avLst/>
          </a:prstGeom>
          <a:pattFill prst="pct20">
            <a:fgClr>
              <a:srgbClr val="FFC000"/>
            </a:fgClr>
            <a:bgClr>
              <a:schemeClr val="bg1"/>
            </a:bgClr>
          </a:pattFill>
          <a:ln w="41275" cap="flat" cmpd="sng" algn="ctr">
            <a:solidFill>
              <a:srgbClr val="FFC000"/>
            </a:solidFill>
            <a:prstDash val="sysDash"/>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marL="0" marR="0" lvl="0" indent="0" algn="l" defTabSz="685983" rtl="0" eaLnBrk="1" fontAlgn="base" latinLnBrk="0" hangingPunct="1">
              <a:lnSpc>
                <a:spcPct val="100000"/>
              </a:lnSpc>
              <a:spcBef>
                <a:spcPct val="0"/>
              </a:spcBef>
              <a:spcAft>
                <a:spcPct val="0"/>
              </a:spcAft>
              <a:buClrTx/>
              <a:buSzTx/>
              <a:buFontTx/>
              <a:buNone/>
              <a:tabLst/>
              <a:defRPr/>
            </a:pPr>
            <a:endParaRPr kumimoji="0" lang="ja-JP" altLang="en-US" sz="1350" b="0" i="0" u="none" strike="noStrike" kern="1200" cap="none" spc="0" normalizeH="0" baseline="0" noProof="0">
              <a:ln>
                <a:noFill/>
              </a:ln>
              <a:solidFill>
                <a:srgbClr val="374C81">
                  <a:lumMod val="50000"/>
                </a:srgbClr>
              </a:solidFill>
              <a:effectLst/>
              <a:uLnTx/>
              <a:uFillTx/>
              <a:latin typeface="ＭＳ Ｐゴシック" panose="020B0600070205080204" pitchFamily="50" charset="-128"/>
              <a:ea typeface="SimSun" panose="02010600030101010101" pitchFamily="2" charset="-122"/>
              <a:cs typeface="+mn-cs"/>
            </a:endParaRPr>
          </a:p>
        </p:txBody>
      </p:sp>
      <p:sp>
        <p:nvSpPr>
          <p:cNvPr id="34" name="四角形: 角を丸くする 33">
            <a:extLst>
              <a:ext uri="{FF2B5EF4-FFF2-40B4-BE49-F238E27FC236}">
                <a16:creationId xmlns:a16="http://schemas.microsoft.com/office/drawing/2014/main" id="{57E4CB2D-9939-4048-8116-E6016082EB56}"/>
              </a:ext>
            </a:extLst>
          </p:cNvPr>
          <p:cNvSpPr/>
          <p:nvPr/>
        </p:nvSpPr>
        <p:spPr bwMode="auto">
          <a:xfrm>
            <a:off x="227888" y="3621561"/>
            <a:ext cx="1357509" cy="2691168"/>
          </a:xfrm>
          <a:prstGeom prst="roundRect">
            <a:avLst/>
          </a:prstGeom>
          <a:pattFill prst="pct20">
            <a:fgClr>
              <a:srgbClr val="FFC000"/>
            </a:fgClr>
            <a:bgClr>
              <a:schemeClr val="bg1"/>
            </a:bgClr>
          </a:pattFill>
          <a:ln w="41275" cap="flat" cmpd="sng" algn="ctr">
            <a:solidFill>
              <a:srgbClr val="FFC000"/>
            </a:solidFill>
            <a:prstDash val="sysDash"/>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marL="0" marR="0" lvl="0" indent="0" algn="l" defTabSz="685983" rtl="0" eaLnBrk="1" fontAlgn="base" latinLnBrk="0" hangingPunct="1">
              <a:lnSpc>
                <a:spcPct val="100000"/>
              </a:lnSpc>
              <a:spcBef>
                <a:spcPct val="0"/>
              </a:spcBef>
              <a:spcAft>
                <a:spcPct val="0"/>
              </a:spcAft>
              <a:buClrTx/>
              <a:buSzTx/>
              <a:buFontTx/>
              <a:buNone/>
              <a:tabLst/>
              <a:defRPr/>
            </a:pPr>
            <a:endParaRPr kumimoji="0" lang="ja-JP" altLang="en-US" sz="1350" b="0" i="0" u="none" strike="noStrike" kern="1200" cap="none" spc="0" normalizeH="0" baseline="0" noProof="0">
              <a:ln>
                <a:noFill/>
              </a:ln>
              <a:solidFill>
                <a:srgbClr val="374C81">
                  <a:lumMod val="50000"/>
                </a:srgbClr>
              </a:solidFill>
              <a:effectLst/>
              <a:uLnTx/>
              <a:uFillTx/>
              <a:latin typeface="ＭＳ Ｐゴシック" panose="020B0600070205080204" pitchFamily="50" charset="-128"/>
              <a:ea typeface="SimSun" panose="02010600030101010101" pitchFamily="2" charset="-122"/>
              <a:cs typeface="+mn-cs"/>
            </a:endParaRPr>
          </a:p>
        </p:txBody>
      </p:sp>
      <p:sp>
        <p:nvSpPr>
          <p:cNvPr id="37" name="四角形: 角を丸くする 36">
            <a:extLst>
              <a:ext uri="{FF2B5EF4-FFF2-40B4-BE49-F238E27FC236}">
                <a16:creationId xmlns:a16="http://schemas.microsoft.com/office/drawing/2014/main" id="{CBAD794E-9948-4C86-924F-06D329F23A0E}"/>
              </a:ext>
            </a:extLst>
          </p:cNvPr>
          <p:cNvSpPr/>
          <p:nvPr/>
        </p:nvSpPr>
        <p:spPr bwMode="auto">
          <a:xfrm>
            <a:off x="3734689" y="3621560"/>
            <a:ext cx="1441245" cy="2691167"/>
          </a:xfrm>
          <a:prstGeom prst="roundRect">
            <a:avLst/>
          </a:prstGeom>
          <a:pattFill prst="pct20">
            <a:fgClr>
              <a:srgbClr val="FFC000"/>
            </a:fgClr>
            <a:bgClr>
              <a:schemeClr val="bg1"/>
            </a:bgClr>
          </a:pattFill>
          <a:ln w="41275" cap="flat" cmpd="sng" algn="ctr">
            <a:solidFill>
              <a:srgbClr val="FFC000"/>
            </a:solidFill>
            <a:prstDash val="sysDash"/>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marL="0" marR="0" lvl="0" indent="0" algn="l" defTabSz="685983" rtl="0" eaLnBrk="1" fontAlgn="base" latinLnBrk="0" hangingPunct="1">
              <a:lnSpc>
                <a:spcPct val="100000"/>
              </a:lnSpc>
              <a:spcBef>
                <a:spcPct val="0"/>
              </a:spcBef>
              <a:spcAft>
                <a:spcPct val="0"/>
              </a:spcAft>
              <a:buClrTx/>
              <a:buSzTx/>
              <a:buFontTx/>
              <a:buNone/>
              <a:tabLst/>
              <a:defRPr/>
            </a:pPr>
            <a:endParaRPr kumimoji="0" lang="ja-JP" altLang="en-US" sz="1350" b="0" i="0" u="none" strike="noStrike" kern="1200" cap="none" spc="0" normalizeH="0" baseline="0" noProof="0">
              <a:ln>
                <a:noFill/>
              </a:ln>
              <a:solidFill>
                <a:srgbClr val="374C81">
                  <a:lumMod val="50000"/>
                </a:srgbClr>
              </a:solidFill>
              <a:effectLst/>
              <a:uLnTx/>
              <a:uFillTx/>
              <a:latin typeface="ＭＳ Ｐゴシック" panose="020B0600070205080204" pitchFamily="50" charset="-128"/>
              <a:ea typeface="SimSun" panose="02010600030101010101" pitchFamily="2" charset="-122"/>
              <a:cs typeface="+mn-cs"/>
            </a:endParaRPr>
          </a:p>
        </p:txBody>
      </p:sp>
      <p:sp>
        <p:nvSpPr>
          <p:cNvPr id="42" name="四角形: 角を丸くする 41">
            <a:extLst>
              <a:ext uri="{FF2B5EF4-FFF2-40B4-BE49-F238E27FC236}">
                <a16:creationId xmlns:a16="http://schemas.microsoft.com/office/drawing/2014/main" id="{8B066A3A-28CA-4170-857D-9DBD64BE4826}"/>
              </a:ext>
            </a:extLst>
          </p:cNvPr>
          <p:cNvSpPr/>
          <p:nvPr/>
        </p:nvSpPr>
        <p:spPr bwMode="auto">
          <a:xfrm>
            <a:off x="5271992" y="3621560"/>
            <a:ext cx="1676891" cy="2691167"/>
          </a:xfrm>
          <a:prstGeom prst="roundRect">
            <a:avLst/>
          </a:prstGeom>
          <a:pattFill prst="pct20">
            <a:fgClr>
              <a:srgbClr val="FFC000"/>
            </a:fgClr>
            <a:bgClr>
              <a:schemeClr val="bg1"/>
            </a:bgClr>
          </a:pattFill>
          <a:ln w="41275" cap="flat" cmpd="sng" algn="ctr">
            <a:solidFill>
              <a:srgbClr val="FFC000"/>
            </a:solidFill>
            <a:prstDash val="sysDash"/>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marL="0" marR="0" lvl="0" indent="0" algn="l" defTabSz="685983" rtl="0" eaLnBrk="1" fontAlgn="base" latinLnBrk="0" hangingPunct="1">
              <a:lnSpc>
                <a:spcPct val="100000"/>
              </a:lnSpc>
              <a:spcBef>
                <a:spcPct val="0"/>
              </a:spcBef>
              <a:spcAft>
                <a:spcPct val="0"/>
              </a:spcAft>
              <a:buClrTx/>
              <a:buSzTx/>
              <a:buFontTx/>
              <a:buNone/>
              <a:tabLst/>
              <a:defRPr/>
            </a:pPr>
            <a:endParaRPr kumimoji="0" lang="ja-JP" altLang="en-US" sz="1350" b="0" i="0" u="none" strike="noStrike" kern="1200" cap="none" spc="0" normalizeH="0" baseline="0" noProof="0">
              <a:ln>
                <a:noFill/>
              </a:ln>
              <a:solidFill>
                <a:srgbClr val="374C81">
                  <a:lumMod val="50000"/>
                </a:srgbClr>
              </a:solidFill>
              <a:effectLst/>
              <a:uLnTx/>
              <a:uFillTx/>
              <a:latin typeface="ＭＳ Ｐゴシック" panose="020B0600070205080204" pitchFamily="50" charset="-128"/>
              <a:ea typeface="SimSun" panose="02010600030101010101" pitchFamily="2" charset="-122"/>
              <a:cs typeface="+mn-cs"/>
            </a:endParaRPr>
          </a:p>
        </p:txBody>
      </p:sp>
      <p:cxnSp>
        <p:nvCxnSpPr>
          <p:cNvPr id="4" name="直線矢印コネクタ 3">
            <a:extLst>
              <a:ext uri="{FF2B5EF4-FFF2-40B4-BE49-F238E27FC236}">
                <a16:creationId xmlns:a16="http://schemas.microsoft.com/office/drawing/2014/main" id="{F2948989-5543-409F-9391-0CA32F6F4549}"/>
              </a:ext>
            </a:extLst>
          </p:cNvPr>
          <p:cNvCxnSpPr>
            <a:cxnSpLocks/>
            <a:stCxn id="26" idx="1"/>
            <a:endCxn id="31" idx="4"/>
          </p:cNvCxnSpPr>
          <p:nvPr/>
        </p:nvCxnSpPr>
        <p:spPr>
          <a:xfrm flipH="1" flipV="1">
            <a:off x="4303878" y="2228595"/>
            <a:ext cx="1521935" cy="83510"/>
          </a:xfrm>
          <a:prstGeom prst="straightConnector1">
            <a:avLst/>
          </a:prstGeom>
          <a:ln w="25400">
            <a:solidFill>
              <a:schemeClr val="tx1">
                <a:lumMod val="75000"/>
              </a:schemeClr>
            </a:solidFill>
            <a:prstDash val="solid"/>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774B912-DB7A-437C-BBAA-E9D38AA09836}"/>
              </a:ext>
            </a:extLst>
          </p:cNvPr>
          <p:cNvCxnSpPr/>
          <p:nvPr/>
        </p:nvCxnSpPr>
        <p:spPr>
          <a:xfrm>
            <a:off x="3010822" y="4246379"/>
            <a:ext cx="1233407" cy="0"/>
          </a:xfrm>
          <a:prstGeom prst="line">
            <a:avLst/>
          </a:prstGeom>
          <a:ln w="63500" cmpd="sng">
            <a:prstDash val="sysDot"/>
          </a:ln>
        </p:spPr>
        <p:style>
          <a:lnRef idx="1">
            <a:schemeClr val="accent1"/>
          </a:lnRef>
          <a:fillRef idx="0">
            <a:schemeClr val="accent1"/>
          </a:fillRef>
          <a:effectRef idx="0">
            <a:schemeClr val="accent1"/>
          </a:effectRef>
          <a:fontRef idx="minor">
            <a:schemeClr val="tx1"/>
          </a:fontRef>
        </p:style>
      </p:cxnSp>
      <p:sp>
        <p:nvSpPr>
          <p:cNvPr id="11" name="フローチャート: 磁気ディスク 10">
            <a:extLst>
              <a:ext uri="{FF2B5EF4-FFF2-40B4-BE49-F238E27FC236}">
                <a16:creationId xmlns:a16="http://schemas.microsoft.com/office/drawing/2014/main" id="{7833D1AA-599F-4026-B314-7CB294CFD937}"/>
              </a:ext>
            </a:extLst>
          </p:cNvPr>
          <p:cNvSpPr/>
          <p:nvPr/>
        </p:nvSpPr>
        <p:spPr>
          <a:xfrm>
            <a:off x="1813055" y="5456429"/>
            <a:ext cx="1251911" cy="763151"/>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14"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 Base</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2" name="フローチャート: 磁気ディスク 11">
            <a:extLst>
              <a:ext uri="{FF2B5EF4-FFF2-40B4-BE49-F238E27FC236}">
                <a16:creationId xmlns:a16="http://schemas.microsoft.com/office/drawing/2014/main" id="{DC1380DB-37D6-4C33-B87A-A70EA3FB3154}"/>
              </a:ext>
            </a:extLst>
          </p:cNvPr>
          <p:cNvSpPr/>
          <p:nvPr/>
        </p:nvSpPr>
        <p:spPr>
          <a:xfrm>
            <a:off x="296757" y="5456429"/>
            <a:ext cx="1251911" cy="763151"/>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54014"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Library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System</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13" name="直線矢印コネクタ 12">
            <a:extLst>
              <a:ext uri="{FF2B5EF4-FFF2-40B4-BE49-F238E27FC236}">
                <a16:creationId xmlns:a16="http://schemas.microsoft.com/office/drawing/2014/main" id="{25E8734F-1A4C-483D-B2FB-8C4CBC265D43}"/>
              </a:ext>
            </a:extLst>
          </p:cNvPr>
          <p:cNvCxnSpPr>
            <a:cxnSpLocks/>
            <a:stCxn id="27" idx="0"/>
            <a:endCxn id="31" idx="3"/>
          </p:cNvCxnSpPr>
          <p:nvPr/>
        </p:nvCxnSpPr>
        <p:spPr>
          <a:xfrm flipV="1">
            <a:off x="924569" y="2571338"/>
            <a:ext cx="2702957" cy="1330312"/>
          </a:xfrm>
          <a:prstGeom prst="straightConnector1">
            <a:avLst/>
          </a:prstGeom>
          <a:ln w="25400">
            <a:solidFill>
              <a:schemeClr val="tx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E045414C-896C-4290-B699-317865BBD918}"/>
              </a:ext>
            </a:extLst>
          </p:cNvPr>
          <p:cNvCxnSpPr>
            <a:cxnSpLocks/>
            <a:stCxn id="29" idx="0"/>
            <a:endCxn id="31" idx="3"/>
          </p:cNvCxnSpPr>
          <p:nvPr/>
        </p:nvCxnSpPr>
        <p:spPr>
          <a:xfrm flipV="1">
            <a:off x="2449943" y="2571338"/>
            <a:ext cx="1177583" cy="1347467"/>
          </a:xfrm>
          <a:prstGeom prst="straightConnector1">
            <a:avLst/>
          </a:prstGeom>
          <a:ln w="25400">
            <a:solidFill>
              <a:schemeClr val="tx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18BF396-AC61-48F1-9E66-18B4C150BCB6}"/>
              </a:ext>
            </a:extLst>
          </p:cNvPr>
          <p:cNvCxnSpPr>
            <a:cxnSpLocks/>
            <a:stCxn id="28" idx="0"/>
            <a:endCxn id="31" idx="3"/>
          </p:cNvCxnSpPr>
          <p:nvPr/>
        </p:nvCxnSpPr>
        <p:spPr>
          <a:xfrm flipH="1" flipV="1">
            <a:off x="3627526" y="2571338"/>
            <a:ext cx="875336" cy="1330312"/>
          </a:xfrm>
          <a:prstGeom prst="straightConnector1">
            <a:avLst/>
          </a:prstGeom>
          <a:ln w="25400">
            <a:solidFill>
              <a:schemeClr val="tx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930E88A0-3C86-4BFC-81E1-3F0C96F01902}"/>
              </a:ext>
            </a:extLst>
          </p:cNvPr>
          <p:cNvCxnSpPr>
            <a:cxnSpLocks/>
            <a:stCxn id="12" idx="1"/>
            <a:endCxn id="27" idx="2"/>
          </p:cNvCxnSpPr>
          <p:nvPr/>
        </p:nvCxnSpPr>
        <p:spPr>
          <a:xfrm flipV="1">
            <a:off x="922713" y="4513486"/>
            <a:ext cx="1856" cy="942943"/>
          </a:xfrm>
          <a:prstGeom prst="straightConnector1">
            <a:avLst/>
          </a:prstGeom>
          <a:ln w="31750">
            <a:solidFill>
              <a:srgbClr val="FFC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2135248-B812-4230-B3AA-1218237819A7}"/>
              </a:ext>
            </a:extLst>
          </p:cNvPr>
          <p:cNvCxnSpPr>
            <a:cxnSpLocks/>
            <a:stCxn id="11" idx="1"/>
            <a:endCxn id="29" idx="2"/>
          </p:cNvCxnSpPr>
          <p:nvPr/>
        </p:nvCxnSpPr>
        <p:spPr>
          <a:xfrm flipV="1">
            <a:off x="2439011" y="4530641"/>
            <a:ext cx="10932" cy="925788"/>
          </a:xfrm>
          <a:prstGeom prst="straightConnector1">
            <a:avLst/>
          </a:prstGeom>
          <a:ln w="31750">
            <a:solidFill>
              <a:srgbClr val="FFC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F82A2624-D471-46FD-9F2B-01D6E2F52FF3}"/>
              </a:ext>
            </a:extLst>
          </p:cNvPr>
          <p:cNvCxnSpPr>
            <a:cxnSpLocks/>
          </p:cNvCxnSpPr>
          <p:nvPr/>
        </p:nvCxnSpPr>
        <p:spPr>
          <a:xfrm>
            <a:off x="61250" y="4810912"/>
            <a:ext cx="8799308" cy="0"/>
          </a:xfrm>
          <a:prstGeom prst="line">
            <a:avLst/>
          </a:prstGeom>
          <a:ln w="158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65C03F3-ACE0-4531-A510-B0F0C1864C5C}"/>
              </a:ext>
            </a:extLst>
          </p:cNvPr>
          <p:cNvCxnSpPr>
            <a:cxnSpLocks/>
          </p:cNvCxnSpPr>
          <p:nvPr/>
        </p:nvCxnSpPr>
        <p:spPr>
          <a:xfrm>
            <a:off x="88896" y="3414422"/>
            <a:ext cx="8824318" cy="12540"/>
          </a:xfrm>
          <a:prstGeom prst="line">
            <a:avLst/>
          </a:prstGeom>
          <a:ln w="158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4069196-A6AB-42FD-993F-5DCF9A7AEA6C}"/>
              </a:ext>
            </a:extLst>
          </p:cNvPr>
          <p:cNvSpPr txBox="1"/>
          <p:nvPr/>
        </p:nvSpPr>
        <p:spPr>
          <a:xfrm>
            <a:off x="7188561" y="3392996"/>
            <a:ext cx="1836080"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18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Web (View Level)</a:t>
            </a:r>
            <a:endParaRPr kumimoji="1" lang="ja-JP" altLang="en-US" sz="18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6" name="フローチャート: 書類 25">
            <a:extLst>
              <a:ext uri="{FF2B5EF4-FFF2-40B4-BE49-F238E27FC236}">
                <a16:creationId xmlns:a16="http://schemas.microsoft.com/office/drawing/2014/main" id="{FC2C0435-6B76-4540-8760-F53A94069389}"/>
              </a:ext>
            </a:extLst>
          </p:cNvPr>
          <p:cNvSpPr/>
          <p:nvPr/>
        </p:nvSpPr>
        <p:spPr>
          <a:xfrm>
            <a:off x="5825813" y="2007527"/>
            <a:ext cx="1152727" cy="609155"/>
          </a:xfrm>
          <a:prstGeom prst="flowChartDocument">
            <a:avLst/>
          </a:prstGeom>
          <a:solidFill>
            <a:schemeClr val="tx1">
              <a:lumMod val="40000"/>
              <a:lumOff val="6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 Interface</a:t>
            </a:r>
            <a:endParaRPr kumimoji="1" lang="ja-JP" altLang="en-US" sz="15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7" name="フローチャート: 書類 26">
            <a:extLst>
              <a:ext uri="{FF2B5EF4-FFF2-40B4-BE49-F238E27FC236}">
                <a16:creationId xmlns:a16="http://schemas.microsoft.com/office/drawing/2014/main" id="{0431740F-EE0E-48AE-AAB8-9A0804FCB8FE}"/>
              </a:ext>
            </a:extLst>
          </p:cNvPr>
          <p:cNvSpPr/>
          <p:nvPr/>
        </p:nvSpPr>
        <p:spPr>
          <a:xfrm>
            <a:off x="348205" y="3901650"/>
            <a:ext cx="1152727" cy="655149"/>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p>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GUI/ 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8" name="フローチャート: 書類 27">
            <a:extLst>
              <a:ext uri="{FF2B5EF4-FFF2-40B4-BE49-F238E27FC236}">
                <a16:creationId xmlns:a16="http://schemas.microsoft.com/office/drawing/2014/main" id="{1BDC24DA-5FF9-4FF2-AB99-2996482F2410}"/>
              </a:ext>
            </a:extLst>
          </p:cNvPr>
          <p:cNvSpPr/>
          <p:nvPr/>
        </p:nvSpPr>
        <p:spPr>
          <a:xfrm>
            <a:off x="3926498" y="3901650"/>
            <a:ext cx="1152727" cy="655149"/>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9" name="フローチャート: 書類 28">
            <a:extLst>
              <a:ext uri="{FF2B5EF4-FFF2-40B4-BE49-F238E27FC236}">
                <a16:creationId xmlns:a16="http://schemas.microsoft.com/office/drawing/2014/main" id="{06865292-DAED-4A0B-A15E-4B996157EBAA}"/>
              </a:ext>
            </a:extLst>
          </p:cNvPr>
          <p:cNvSpPr/>
          <p:nvPr/>
        </p:nvSpPr>
        <p:spPr>
          <a:xfrm>
            <a:off x="1873579" y="3918805"/>
            <a:ext cx="1152727" cy="655149"/>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0"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GUI/ 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2" name="テキスト ボックス 31">
            <a:extLst>
              <a:ext uri="{FF2B5EF4-FFF2-40B4-BE49-F238E27FC236}">
                <a16:creationId xmlns:a16="http://schemas.microsoft.com/office/drawing/2014/main" id="{C46F91BB-A975-4970-98EE-8DEA099A3E7C}"/>
              </a:ext>
            </a:extLst>
          </p:cNvPr>
          <p:cNvSpPr txBox="1"/>
          <p:nvPr/>
        </p:nvSpPr>
        <p:spPr>
          <a:xfrm>
            <a:off x="7383013" y="4808075"/>
            <a:ext cx="1480021" cy="369332"/>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18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Servers  Level</a:t>
            </a:r>
            <a:endParaRPr kumimoji="1" lang="ja-JP" altLang="en-US" sz="18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6" name="テキスト ボックス 35">
            <a:extLst>
              <a:ext uri="{FF2B5EF4-FFF2-40B4-BE49-F238E27FC236}">
                <a16:creationId xmlns:a16="http://schemas.microsoft.com/office/drawing/2014/main" id="{01B44D6B-8577-48EB-A3D5-9C35715783E8}"/>
              </a:ext>
            </a:extLst>
          </p:cNvPr>
          <p:cNvSpPr txBox="1"/>
          <p:nvPr/>
        </p:nvSpPr>
        <p:spPr>
          <a:xfrm>
            <a:off x="647564" y="6309320"/>
            <a:ext cx="6459634" cy="369332"/>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Target Digital Assets of the Inventory Database</a:t>
            </a:r>
            <a:endParaRPr kumimoji="1" lang="ja-JP" altLang="en-US" sz="18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8" name="四角形: 角を丸くする 37">
            <a:extLst>
              <a:ext uri="{FF2B5EF4-FFF2-40B4-BE49-F238E27FC236}">
                <a16:creationId xmlns:a16="http://schemas.microsoft.com/office/drawing/2014/main" id="{C3E65959-D9EE-4B17-B5AB-DA66D35B4D71}"/>
              </a:ext>
            </a:extLst>
          </p:cNvPr>
          <p:cNvSpPr/>
          <p:nvPr/>
        </p:nvSpPr>
        <p:spPr bwMode="auto">
          <a:xfrm>
            <a:off x="57365" y="3749185"/>
            <a:ext cx="6999558" cy="981014"/>
          </a:xfrm>
          <a:prstGeom prst="roundRect">
            <a:avLst/>
          </a:prstGeom>
          <a:noFill/>
          <a:ln w="28575" cap="flat" cmpd="sng" algn="ctr">
            <a:solidFill>
              <a:schemeClr val="tx1"/>
            </a:solidFill>
            <a:prstDash val="sysDash"/>
            <a:round/>
            <a:headEnd type="none" w="med" len="med"/>
            <a:tailEnd type="none" w="med" len="med"/>
          </a:ln>
          <a:effectLst/>
        </p:spPr>
        <p:txBody>
          <a:bodyPr vert="horz" wrap="square" lIns="68598" tIns="34299" rIns="68598" bIns="34299" numCol="1" rtlCol="0" anchor="t" anchorCtr="0" compatLnSpc="1">
            <a:prstTxWarp prst="textNoShape">
              <a:avLst/>
            </a:prstTxWarp>
          </a:bodyPr>
          <a:lstStyle/>
          <a:p>
            <a:pPr marL="0" marR="0" lvl="0" indent="0" algn="l" defTabSz="685983" rtl="0" eaLnBrk="1" fontAlgn="base" latinLnBrk="0" hangingPunct="1">
              <a:lnSpc>
                <a:spcPct val="100000"/>
              </a:lnSpc>
              <a:spcBef>
                <a:spcPct val="0"/>
              </a:spcBef>
              <a:spcAft>
                <a:spcPct val="0"/>
              </a:spcAft>
              <a:buClrTx/>
              <a:buSzTx/>
              <a:buFontTx/>
              <a:buNone/>
              <a:tabLst/>
              <a:defRPr/>
            </a:pPr>
            <a:endParaRPr kumimoji="0" lang="ja-JP" altLang="en-US" sz="1350" b="0" i="0" u="none" strike="noStrike" kern="1200" cap="none" spc="0" normalizeH="0" baseline="0" noProof="0">
              <a:ln>
                <a:noFill/>
              </a:ln>
              <a:solidFill>
                <a:srgbClr val="374C81">
                  <a:lumMod val="50000"/>
                </a:srgbClr>
              </a:solidFill>
              <a:effectLst/>
              <a:uLnTx/>
              <a:uFillTx/>
              <a:latin typeface="ＭＳ Ｐゴシック" panose="020B0600070205080204" pitchFamily="50" charset="-128"/>
              <a:ea typeface="SimSun" panose="02010600030101010101" pitchFamily="2" charset="-122"/>
              <a:cs typeface="+mn-cs"/>
            </a:endParaRPr>
          </a:p>
        </p:txBody>
      </p:sp>
      <p:sp>
        <p:nvSpPr>
          <p:cNvPr id="39" name="テキスト ボックス 38">
            <a:extLst>
              <a:ext uri="{FF2B5EF4-FFF2-40B4-BE49-F238E27FC236}">
                <a16:creationId xmlns:a16="http://schemas.microsoft.com/office/drawing/2014/main" id="{BAB73732-6D7C-494D-BBD1-66EBFBABDEC7}"/>
              </a:ext>
            </a:extLst>
          </p:cNvPr>
          <p:cNvSpPr txBox="1"/>
          <p:nvPr/>
        </p:nvSpPr>
        <p:spPr>
          <a:xfrm>
            <a:off x="6728066" y="3886565"/>
            <a:ext cx="2261527" cy="923330"/>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Access Points</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from  Inventory Database</a:t>
            </a:r>
            <a:endParaRPr kumimoji="1" lang="ja-JP" altLang="en-US" sz="1800" b="1" i="0"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41" name="直線矢印コネクタ 40">
            <a:extLst>
              <a:ext uri="{FF2B5EF4-FFF2-40B4-BE49-F238E27FC236}">
                <a16:creationId xmlns:a16="http://schemas.microsoft.com/office/drawing/2014/main" id="{90228048-95C4-4285-8627-0B09043CD318}"/>
              </a:ext>
            </a:extLst>
          </p:cNvPr>
          <p:cNvCxnSpPr>
            <a:cxnSpLocks/>
            <a:stCxn id="74" idx="1"/>
            <a:endCxn id="47" idx="2"/>
          </p:cNvCxnSpPr>
          <p:nvPr/>
        </p:nvCxnSpPr>
        <p:spPr>
          <a:xfrm flipH="1" flipV="1">
            <a:off x="6105158" y="4579828"/>
            <a:ext cx="7061" cy="410945"/>
          </a:xfrm>
          <a:prstGeom prst="straightConnector1">
            <a:avLst/>
          </a:prstGeom>
          <a:ln w="31750">
            <a:solidFill>
              <a:srgbClr val="FFC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8" name="グループ化 47">
            <a:extLst>
              <a:ext uri="{FF2B5EF4-FFF2-40B4-BE49-F238E27FC236}">
                <a16:creationId xmlns:a16="http://schemas.microsoft.com/office/drawing/2014/main" id="{C3F00245-5EE8-49F6-8F57-141666C9D021}"/>
              </a:ext>
            </a:extLst>
          </p:cNvPr>
          <p:cNvGrpSpPr/>
          <p:nvPr/>
        </p:nvGrpSpPr>
        <p:grpSpPr>
          <a:xfrm>
            <a:off x="5423068" y="3888309"/>
            <a:ext cx="1211113" cy="729561"/>
            <a:chOff x="9380266" y="5398593"/>
            <a:chExt cx="1614397" cy="972495"/>
          </a:xfrm>
        </p:grpSpPr>
        <p:sp>
          <p:nvSpPr>
            <p:cNvPr id="45" name="フローチャート: 書類 44">
              <a:extLst>
                <a:ext uri="{FF2B5EF4-FFF2-40B4-BE49-F238E27FC236}">
                  <a16:creationId xmlns:a16="http://schemas.microsoft.com/office/drawing/2014/main" id="{F77E2B14-9DD0-48C0-BB87-FB0A5B094417}"/>
                </a:ext>
              </a:extLst>
            </p:cNvPr>
            <p:cNvSpPr/>
            <p:nvPr/>
          </p:nvSpPr>
          <p:spPr>
            <a:xfrm>
              <a:off x="9380266" y="5398593"/>
              <a:ext cx="1410361" cy="767024"/>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0"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46" name="フローチャート: 書類 45">
              <a:extLst>
                <a:ext uri="{FF2B5EF4-FFF2-40B4-BE49-F238E27FC236}">
                  <a16:creationId xmlns:a16="http://schemas.microsoft.com/office/drawing/2014/main" id="{B43EBED0-3B3A-44AE-BECD-D51E54D2B6EC}"/>
                </a:ext>
              </a:extLst>
            </p:cNvPr>
            <p:cNvSpPr/>
            <p:nvPr/>
          </p:nvSpPr>
          <p:spPr>
            <a:xfrm>
              <a:off x="9493640" y="5514775"/>
              <a:ext cx="1410361" cy="767024"/>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0"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47" name="フローチャート: 書類 46">
              <a:extLst>
                <a:ext uri="{FF2B5EF4-FFF2-40B4-BE49-F238E27FC236}">
                  <a16:creationId xmlns:a16="http://schemas.microsoft.com/office/drawing/2014/main" id="{20BC8A45-3D15-4F89-AF7B-77731936FC26}"/>
                </a:ext>
              </a:extLst>
            </p:cNvPr>
            <p:cNvSpPr/>
            <p:nvPr/>
          </p:nvSpPr>
          <p:spPr>
            <a:xfrm>
              <a:off x="9584302" y="5604064"/>
              <a:ext cx="1410361" cy="767024"/>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014" tIns="81021" rIns="54014"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0"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Home Page</a:t>
              </a:r>
              <a:endParaRPr kumimoji="1" lang="ja-JP" altLang="en-US" sz="1500" b="1"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grpSp>
      <p:sp>
        <p:nvSpPr>
          <p:cNvPr id="63" name="フローチャート: 複数書類 62">
            <a:extLst>
              <a:ext uri="{FF2B5EF4-FFF2-40B4-BE49-F238E27FC236}">
                <a16:creationId xmlns:a16="http://schemas.microsoft.com/office/drawing/2014/main" id="{433545B3-148A-40F7-A8C6-0868C7DCB7E9}"/>
              </a:ext>
            </a:extLst>
          </p:cNvPr>
          <p:cNvSpPr/>
          <p:nvPr/>
        </p:nvSpPr>
        <p:spPr>
          <a:xfrm>
            <a:off x="3788972" y="5069867"/>
            <a:ext cx="1251911" cy="651680"/>
          </a:xfrm>
          <a:prstGeom prst="flowChartMultidocumen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Digital Data</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64" name="直線矢印コネクタ 63">
            <a:extLst>
              <a:ext uri="{FF2B5EF4-FFF2-40B4-BE49-F238E27FC236}">
                <a16:creationId xmlns:a16="http://schemas.microsoft.com/office/drawing/2014/main" id="{D0A4D83E-0209-4270-AC75-06098D533D7F}"/>
              </a:ext>
            </a:extLst>
          </p:cNvPr>
          <p:cNvCxnSpPr>
            <a:cxnSpLocks/>
            <a:stCxn id="63" idx="0"/>
            <a:endCxn id="28" idx="2"/>
          </p:cNvCxnSpPr>
          <p:nvPr/>
        </p:nvCxnSpPr>
        <p:spPr>
          <a:xfrm flipV="1">
            <a:off x="4501054" y="4513486"/>
            <a:ext cx="1808" cy="556381"/>
          </a:xfrm>
          <a:prstGeom prst="straightConnector1">
            <a:avLst/>
          </a:prstGeom>
          <a:ln w="31750">
            <a:solidFill>
              <a:srgbClr val="FFC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77" name="グループ化 76">
            <a:extLst>
              <a:ext uri="{FF2B5EF4-FFF2-40B4-BE49-F238E27FC236}">
                <a16:creationId xmlns:a16="http://schemas.microsoft.com/office/drawing/2014/main" id="{5201AD90-D66E-4B5A-85BD-1821FE346618}"/>
              </a:ext>
            </a:extLst>
          </p:cNvPr>
          <p:cNvGrpSpPr/>
          <p:nvPr/>
        </p:nvGrpSpPr>
        <p:grpSpPr>
          <a:xfrm>
            <a:off x="5423859" y="4990773"/>
            <a:ext cx="1376720" cy="1357100"/>
            <a:chOff x="9855705" y="4703687"/>
            <a:chExt cx="1835148" cy="1808995"/>
          </a:xfrm>
        </p:grpSpPr>
        <p:sp>
          <p:nvSpPr>
            <p:cNvPr id="74" name="フローチャート: 磁気ディスク 73">
              <a:extLst>
                <a:ext uri="{FF2B5EF4-FFF2-40B4-BE49-F238E27FC236}">
                  <a16:creationId xmlns:a16="http://schemas.microsoft.com/office/drawing/2014/main" id="{57F26C0C-D3ED-4C4B-84A6-8FD3C5CC64F3}"/>
                </a:ext>
              </a:extLst>
            </p:cNvPr>
            <p:cNvSpPr/>
            <p:nvPr/>
          </p:nvSpPr>
          <p:spPr>
            <a:xfrm>
              <a:off x="9855705" y="4703687"/>
              <a:ext cx="1835148" cy="1808995"/>
            </a:xfrm>
            <a:prstGeom prst="flowChartMagneticDisk">
              <a:avLst/>
            </a:prstGeom>
            <a:solidFill>
              <a:srgbClr val="FFE89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7" tIns="0" rIns="27007" bIns="0" rtlCol="0" anchor="t" anchorCtr="0"/>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grpSp>
          <p:nvGrpSpPr>
            <p:cNvPr id="75" name="グループ化 74">
              <a:extLst>
                <a:ext uri="{FF2B5EF4-FFF2-40B4-BE49-F238E27FC236}">
                  <a16:creationId xmlns:a16="http://schemas.microsoft.com/office/drawing/2014/main" id="{946657F4-5576-48B3-BED3-745D3C6135FA}"/>
                </a:ext>
              </a:extLst>
            </p:cNvPr>
            <p:cNvGrpSpPr/>
            <p:nvPr/>
          </p:nvGrpSpPr>
          <p:grpSpPr>
            <a:xfrm>
              <a:off x="9975407" y="5517499"/>
              <a:ext cx="1554922" cy="863562"/>
              <a:chOff x="9975407" y="5517499"/>
              <a:chExt cx="1554922" cy="863562"/>
            </a:xfrm>
          </p:grpSpPr>
          <p:sp>
            <p:nvSpPr>
              <p:cNvPr id="71" name="フローチャート: 磁気ディスク 70">
                <a:extLst>
                  <a:ext uri="{FF2B5EF4-FFF2-40B4-BE49-F238E27FC236}">
                    <a16:creationId xmlns:a16="http://schemas.microsoft.com/office/drawing/2014/main" id="{AEEF9E37-45EE-4FB5-B30E-77294EDF2E2E}"/>
                  </a:ext>
                </a:extLst>
              </p:cNvPr>
              <p:cNvSpPr/>
              <p:nvPr/>
            </p:nvSpPr>
            <p:spPr>
              <a:xfrm>
                <a:off x="9975407" y="5517499"/>
                <a:ext cx="1411593" cy="719813"/>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7" tIns="27007" rIns="27007"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MyDatabase</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2" name="フローチャート: 磁気ディスク 71">
                <a:extLst>
                  <a:ext uri="{FF2B5EF4-FFF2-40B4-BE49-F238E27FC236}">
                    <a16:creationId xmlns:a16="http://schemas.microsoft.com/office/drawing/2014/main" id="{66077A44-7A4B-4D20-8215-B1E3C587B75A}"/>
                  </a:ext>
                </a:extLst>
              </p:cNvPr>
              <p:cNvSpPr/>
              <p:nvPr/>
            </p:nvSpPr>
            <p:spPr>
              <a:xfrm>
                <a:off x="10054852" y="5589507"/>
                <a:ext cx="1411593" cy="719813"/>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7" tIns="27007" rIns="27007"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MyDatabase</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3" name="フローチャート: 磁気ディスク 72">
                <a:extLst>
                  <a:ext uri="{FF2B5EF4-FFF2-40B4-BE49-F238E27FC236}">
                    <a16:creationId xmlns:a16="http://schemas.microsoft.com/office/drawing/2014/main" id="{57F0AB3B-996F-455F-B37F-95DDADCCDB96}"/>
                  </a:ext>
                </a:extLst>
              </p:cNvPr>
              <p:cNvSpPr/>
              <p:nvPr/>
            </p:nvSpPr>
            <p:spPr>
              <a:xfrm>
                <a:off x="10118736" y="5661248"/>
                <a:ext cx="1411593" cy="719813"/>
              </a:xfrm>
              <a:prstGeom prst="flowChartMagneticDisk">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7" tIns="27007" rIns="27007"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grpSp>
        <p:sp>
          <p:nvSpPr>
            <p:cNvPr id="76" name="テキスト ボックス 75">
              <a:extLst>
                <a:ext uri="{FF2B5EF4-FFF2-40B4-BE49-F238E27FC236}">
                  <a16:creationId xmlns:a16="http://schemas.microsoft.com/office/drawing/2014/main" id="{02C7279B-68B0-458F-9851-B3C3BD668BA3}"/>
                </a:ext>
              </a:extLst>
            </p:cNvPr>
            <p:cNvSpPr txBox="1"/>
            <p:nvPr/>
          </p:nvSpPr>
          <p:spPr>
            <a:xfrm>
              <a:off x="10084169" y="4800955"/>
              <a:ext cx="1573867" cy="430774"/>
            </a:xfrm>
            <a:prstGeom prst="rect">
              <a:avLst/>
            </a:prstGeom>
            <a:noFill/>
          </p:spPr>
          <p:txBody>
            <a:bodyPr wrap="non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altLang="ja-JP" sz="1500" b="0" i="1" u="none" strike="noStrike" kern="1200" cap="none" spc="0" normalizeH="0" baseline="0" noProof="0" dirty="0">
                  <a:ln>
                    <a:noFill/>
                  </a:ln>
                  <a:solidFill>
                    <a:srgbClr val="374C81">
                      <a:lumMod val="50000"/>
                    </a:srgbClr>
                  </a:solidFill>
                  <a:effectLst/>
                  <a:uLnTx/>
                  <a:uFillTx/>
                  <a:latin typeface="Calibri" panose="020F0502020204030204" pitchFamily="34" charset="0"/>
                  <a:ea typeface="ＭＳ ゴシック" panose="020B0609070205080204" pitchFamily="49" charset="-128"/>
                  <a:cs typeface="Calibri" panose="020F0502020204030204" pitchFamily="34" charset="0"/>
                </a:rPr>
                <a:t>MyDatabase</a:t>
              </a:r>
              <a:endParaRPr kumimoji="1" lang="ja-JP" altLang="en-US" sz="1800" b="0" i="0" u="none" strike="noStrike" kern="1200" cap="none" spc="0" normalizeH="0" baseline="0" noProof="0" dirty="0">
                <a:ln>
                  <a:noFill/>
                </a:ln>
                <a:solidFill>
                  <a:srgbClr val="374C81">
                    <a:lumMod val="50000"/>
                  </a:srgbClr>
                </a:solidFill>
                <a:effectLst/>
                <a:uLnTx/>
                <a:uFillTx/>
                <a:latin typeface="Century Gothic"/>
                <a:ea typeface="ＭＳ ゴシック" panose="020B0609070205080204" pitchFamily="49" charset="-128"/>
                <a:cs typeface="+mn-cs"/>
              </a:endParaRPr>
            </a:p>
          </p:txBody>
        </p:sp>
      </p:grpSp>
      <p:sp>
        <p:nvSpPr>
          <p:cNvPr id="49" name="タイトル 12">
            <a:extLst>
              <a:ext uri="{FF2B5EF4-FFF2-40B4-BE49-F238E27FC236}">
                <a16:creationId xmlns:a16="http://schemas.microsoft.com/office/drawing/2014/main" id="{25182DE9-5135-4265-8735-BD8261B27A96}"/>
              </a:ext>
            </a:extLst>
          </p:cNvPr>
          <p:cNvSpPr>
            <a:spLocks noGrp="1"/>
          </p:cNvSpPr>
          <p:nvPr>
            <p:ph type="title"/>
          </p:nvPr>
        </p:nvSpPr>
        <p:spPr>
          <a:xfrm>
            <a:off x="0" y="8620"/>
            <a:ext cx="9143999" cy="1444285"/>
          </a:xfrm>
          <a:solidFill>
            <a:schemeClr val="tx1">
              <a:lumMod val="40000"/>
              <a:lumOff val="60000"/>
            </a:schemeClr>
          </a:solidFill>
        </p:spPr>
        <p:txBody>
          <a:bodyPr vert="horz" lIns="0" tIns="72000" rIns="0" bIns="0" rtlCol="0" anchor="ctr" anchorCtr="0">
            <a:normAutofit/>
          </a:bodyPr>
          <a:lstStyle/>
          <a:p>
            <a:pPr algn="ctr">
              <a:lnSpc>
                <a:spcPct val="100000"/>
              </a:lnSpc>
            </a:pPr>
            <a:r>
              <a:rPr lang="en-US" altLang="ja-JP" sz="4000" b="1" dirty="0">
                <a:solidFill>
                  <a:schemeClr val="tx1">
                    <a:lumMod val="50000"/>
                  </a:schemeClr>
                </a:solidFill>
                <a:latin typeface="Calibri" panose="020F0502020204030204" pitchFamily="34" charset="0"/>
                <a:cs typeface="Calibri" panose="020F0502020204030204" pitchFamily="34" charset="0"/>
              </a:rPr>
              <a:t>Current Development by </a:t>
            </a:r>
            <a:r>
              <a:rPr lang="en-US" altLang="ja-JP" sz="4000" b="1" dirty="0" err="1">
                <a:solidFill>
                  <a:schemeClr val="tx1">
                    <a:lumMod val="50000"/>
                  </a:schemeClr>
                </a:solidFill>
                <a:latin typeface="Calibri" panose="020F0502020204030204" pitchFamily="34" charset="0"/>
                <a:cs typeface="Calibri" panose="020F0502020204030204" pitchFamily="34" charset="0"/>
              </a:rPr>
              <a:t>RsDA</a:t>
            </a:r>
            <a:br>
              <a:rPr lang="en-US" altLang="ja-JP" b="1" dirty="0">
                <a:solidFill>
                  <a:schemeClr val="tx1">
                    <a:lumMod val="50000"/>
                  </a:schemeClr>
                </a:solidFill>
                <a:latin typeface="Calibri" panose="020F0502020204030204" pitchFamily="34" charset="0"/>
                <a:cs typeface="Calibri" panose="020F0502020204030204" pitchFamily="34" charset="0"/>
              </a:rPr>
            </a:br>
            <a:r>
              <a:rPr lang="en-US" altLang="ja-JP" sz="3200" b="1" dirty="0">
                <a:solidFill>
                  <a:schemeClr val="tx1">
                    <a:lumMod val="50000"/>
                  </a:schemeClr>
                </a:solidFill>
                <a:latin typeface="Calibri" panose="020F0502020204030204" pitchFamily="34" charset="0"/>
                <a:cs typeface="Calibri" panose="020F0502020204030204" pitchFamily="34" charset="0"/>
              </a:rPr>
              <a:t>- Finding Aid of Academic Research Assets - </a:t>
            </a:r>
            <a:endParaRPr lang="ja-JP" altLang="en-US" sz="3200" b="1" dirty="0">
              <a:solidFill>
                <a:schemeClr val="tx1">
                  <a:lumMod val="50000"/>
                </a:schemeClr>
              </a:solidFill>
              <a:latin typeface="Calibri" panose="020F0502020204030204" pitchFamily="34" charset="0"/>
              <a:cs typeface="Calibri" panose="020F0502020204030204" pitchFamily="34" charset="0"/>
            </a:endParaRPr>
          </a:p>
        </p:txBody>
      </p:sp>
      <p:cxnSp>
        <p:nvCxnSpPr>
          <p:cNvPr id="69" name="直線矢印コネクタ 68">
            <a:extLst>
              <a:ext uri="{FF2B5EF4-FFF2-40B4-BE49-F238E27FC236}">
                <a16:creationId xmlns:a16="http://schemas.microsoft.com/office/drawing/2014/main" id="{2B54F36C-D328-4109-97B9-65E2FAAF1D56}"/>
              </a:ext>
            </a:extLst>
          </p:cNvPr>
          <p:cNvCxnSpPr>
            <a:cxnSpLocks/>
            <a:stCxn id="45" idx="0"/>
            <a:endCxn id="31" idx="3"/>
          </p:cNvCxnSpPr>
          <p:nvPr/>
        </p:nvCxnSpPr>
        <p:spPr>
          <a:xfrm flipH="1" flipV="1">
            <a:off x="3627526" y="2571338"/>
            <a:ext cx="2324565" cy="1316971"/>
          </a:xfrm>
          <a:prstGeom prst="straightConnector1">
            <a:avLst/>
          </a:prstGeom>
          <a:ln w="25400">
            <a:solidFill>
              <a:schemeClr val="tx1">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フローチャート: 磁気ディスク 30">
            <a:extLst>
              <a:ext uri="{FF2B5EF4-FFF2-40B4-BE49-F238E27FC236}">
                <a16:creationId xmlns:a16="http://schemas.microsoft.com/office/drawing/2014/main" id="{F0D6793E-5246-4811-9AAA-198562F03EB4}"/>
              </a:ext>
            </a:extLst>
          </p:cNvPr>
          <p:cNvSpPr/>
          <p:nvPr/>
        </p:nvSpPr>
        <p:spPr>
          <a:xfrm>
            <a:off x="2951174" y="1885852"/>
            <a:ext cx="1352704" cy="685486"/>
          </a:xfrm>
          <a:prstGeom prst="flowChartMagneticDisk">
            <a:avLst/>
          </a:prstGeom>
          <a:solidFill>
            <a:schemeClr val="tx1">
              <a:lumMod val="40000"/>
              <a:lumOff val="60000"/>
            </a:schemeClr>
          </a:solidFill>
          <a:ln w="28575">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marL="0" marR="0" lvl="0" indent="0" algn="ctr" defTabSz="1218987" rtl="0" eaLnBrk="1" fontAlgn="auto" latinLnBrk="0" hangingPunct="1">
              <a:lnSpc>
                <a:spcPts val="15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a:t>
            </a:r>
            <a:r>
              <a:rPr kumimoji="1" lang="en-US" altLang="ja-JP" sz="15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Inventory </a:t>
            </a:r>
          </a:p>
          <a:p>
            <a:pPr marL="0" marR="0" lvl="0" indent="0" algn="ctr" defTabSz="1218987" rtl="0" eaLnBrk="1" fontAlgn="auto" latinLnBrk="0" hangingPunct="1">
              <a:lnSpc>
                <a:spcPts val="15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5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7" name="テキスト ボックス 16">
            <a:extLst>
              <a:ext uri="{FF2B5EF4-FFF2-40B4-BE49-F238E27FC236}">
                <a16:creationId xmlns:a16="http://schemas.microsoft.com/office/drawing/2014/main" id="{5B8DF39F-CED0-41B9-8FC6-E4F6E63FEF82}"/>
              </a:ext>
            </a:extLst>
          </p:cNvPr>
          <p:cNvSpPr txBox="1"/>
          <p:nvPr/>
        </p:nvSpPr>
        <p:spPr>
          <a:xfrm>
            <a:off x="1169861" y="2845082"/>
            <a:ext cx="4772204" cy="307777"/>
          </a:xfrm>
          <a:prstGeom prst="rect">
            <a:avLst/>
          </a:prstGeom>
          <a:solidFill>
            <a:schemeClr val="accent2">
              <a:lumMod val="20000"/>
              <a:lumOff val="80000"/>
            </a:schemeClr>
          </a:solidFill>
        </p:spPr>
        <p:txBody>
          <a:bodyPr wrap="none" lIns="0" tIns="0" rIns="0" bIns="0"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75" normalizeH="0" baseline="0" noProof="0" dirty="0">
                <a:ln w="12700" cmpd="sng">
                  <a:solidFill>
                    <a:srgbClr val="374C81"/>
                  </a:solidFill>
                </a:ln>
                <a:solidFill>
                  <a:srgbClr val="FFC000"/>
                </a:solidFill>
                <a:effectLst/>
                <a:uLnTx/>
                <a:uFillTx/>
                <a:latin typeface="Calibri" panose="020F0502020204030204" pitchFamily="34" charset="0"/>
                <a:ea typeface="ＭＳ ゴシック" panose="020B0609070205080204" pitchFamily="49" charset="-128"/>
                <a:cs typeface="Calibri" panose="020F0502020204030204" pitchFamily="34" charset="0"/>
              </a:rPr>
              <a:t>Information Aggregation from Web Pages</a:t>
            </a:r>
            <a:endParaRPr kumimoji="1" lang="ja-JP" altLang="en-US" sz="2000" b="1" i="0" u="none" strike="noStrike" kern="1200" cap="none" spc="75" normalizeH="0" baseline="0" noProof="0" dirty="0">
              <a:ln w="12700" cmpd="sng">
                <a:solidFill>
                  <a:srgbClr val="374C81"/>
                </a:solidFill>
              </a:ln>
              <a:solidFill>
                <a:srgbClr val="FFC000"/>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1412516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62" y="8619"/>
            <a:ext cx="9144001" cy="1449639"/>
          </a:xfrm>
          <a:solidFill>
            <a:schemeClr val="tx1">
              <a:lumMod val="40000"/>
              <a:lumOff val="60000"/>
            </a:schemeClr>
          </a:solidFill>
        </p:spPr>
        <p:txBody>
          <a:bodyPr vert="horz" wrap="none" lIns="0" tIns="72000" rIns="0" bIns="0" numCol="1" rtlCol="0" anchor="ctr" anchorCtr="0" compatLnSpc="1">
            <a:prstTxWarp prst="textNoShape">
              <a:avLst/>
            </a:prstTxWarp>
            <a:normAutofit/>
          </a:bodyPr>
          <a:lstStyle/>
          <a:p>
            <a:pPr algn="ctr"/>
            <a:r>
              <a:rPr lang="en-US" altLang="ja-JP" sz="4000" b="1" dirty="0">
                <a:solidFill>
                  <a:schemeClr val="tx1">
                    <a:lumMod val="50000"/>
                  </a:schemeClr>
                </a:solidFill>
                <a:latin typeface="Calibri" panose="020F0502020204030204" pitchFamily="34" charset="0"/>
                <a:cs typeface="Calibri" panose="020F0502020204030204" pitchFamily="34" charset="0"/>
              </a:rPr>
              <a:t>Overview of Inventory Database</a:t>
            </a:r>
            <a:endParaRPr lang="ja-JP" altLang="en-US" sz="4000" b="1" dirty="0">
              <a:solidFill>
                <a:schemeClr val="tx1">
                  <a:lumMod val="50000"/>
                </a:schemeClr>
              </a:solidFill>
              <a:latin typeface="Calibri" panose="020F0502020204030204" pitchFamily="34" charset="0"/>
              <a:cs typeface="Calibri" panose="020F0502020204030204" pitchFamily="34" charset="0"/>
            </a:endParaRPr>
          </a:p>
        </p:txBody>
      </p:sp>
      <p:pic>
        <p:nvPicPr>
          <p:cNvPr id="4" name="図 3">
            <a:extLst>
              <a:ext uri="{FF2B5EF4-FFF2-40B4-BE49-F238E27FC236}">
                <a16:creationId xmlns:a16="http://schemas.microsoft.com/office/drawing/2014/main" id="{F3F32E73-E527-4BFD-B515-8AE77AA14E4B}"/>
              </a:ext>
            </a:extLst>
          </p:cNvPr>
          <p:cNvPicPr>
            <a:picLocks noChangeAspect="1"/>
          </p:cNvPicPr>
          <p:nvPr/>
        </p:nvPicPr>
        <p:blipFill>
          <a:blip r:embed="rId3"/>
          <a:stretch>
            <a:fillRect/>
          </a:stretch>
        </p:blipFill>
        <p:spPr>
          <a:xfrm>
            <a:off x="1505542" y="3933056"/>
            <a:ext cx="1496075" cy="771154"/>
          </a:xfrm>
          <a:prstGeom prst="rect">
            <a:avLst/>
          </a:prstGeom>
          <a:ln w="41275">
            <a:noFill/>
          </a:ln>
        </p:spPr>
      </p:pic>
      <p:sp>
        <p:nvSpPr>
          <p:cNvPr id="6" name="フローチャート: 磁気ディスク 5">
            <a:extLst>
              <a:ext uri="{FF2B5EF4-FFF2-40B4-BE49-F238E27FC236}">
                <a16:creationId xmlns:a16="http://schemas.microsoft.com/office/drawing/2014/main" id="{1BF728D4-C38E-4047-B92D-D01B3BEBD35A}"/>
              </a:ext>
            </a:extLst>
          </p:cNvPr>
          <p:cNvSpPr/>
          <p:nvPr/>
        </p:nvSpPr>
        <p:spPr>
          <a:xfrm>
            <a:off x="4846171" y="1885813"/>
            <a:ext cx="1169856" cy="795120"/>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7" name="フローチャート: 書類 6">
            <a:extLst>
              <a:ext uri="{FF2B5EF4-FFF2-40B4-BE49-F238E27FC236}">
                <a16:creationId xmlns:a16="http://schemas.microsoft.com/office/drawing/2014/main" id="{A7ACF01E-6FC2-4470-91B9-3720CEC9D3F0}"/>
              </a:ext>
            </a:extLst>
          </p:cNvPr>
          <p:cNvSpPr/>
          <p:nvPr/>
        </p:nvSpPr>
        <p:spPr>
          <a:xfrm>
            <a:off x="3463383" y="1621297"/>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8" name="フローチャート: 磁気ディスク 7">
            <a:extLst>
              <a:ext uri="{FF2B5EF4-FFF2-40B4-BE49-F238E27FC236}">
                <a16:creationId xmlns:a16="http://schemas.microsoft.com/office/drawing/2014/main" id="{3CD5336F-A077-4A2C-AD7E-358E9A5E3420}"/>
              </a:ext>
            </a:extLst>
          </p:cNvPr>
          <p:cNvSpPr/>
          <p:nvPr/>
        </p:nvSpPr>
        <p:spPr>
          <a:xfrm>
            <a:off x="805792" y="3393983"/>
            <a:ext cx="1370784" cy="896687"/>
          </a:xfrm>
          <a:prstGeom prst="flowChartMagneticDisk">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91" tIns="35991" rIns="3599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Inventory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9" name="フローチャート: 書類 8">
            <a:extLst>
              <a:ext uri="{FF2B5EF4-FFF2-40B4-BE49-F238E27FC236}">
                <a16:creationId xmlns:a16="http://schemas.microsoft.com/office/drawing/2014/main" id="{9401CDA3-F06A-4C2F-B2F2-885FC660EC1F}"/>
              </a:ext>
            </a:extLst>
          </p:cNvPr>
          <p:cNvSpPr/>
          <p:nvPr/>
        </p:nvSpPr>
        <p:spPr>
          <a:xfrm>
            <a:off x="238547" y="2908034"/>
            <a:ext cx="1536169" cy="811784"/>
          </a:xfrm>
          <a:prstGeom prst="flowChartDocument">
            <a:avLst/>
          </a:prstGeom>
          <a:solidFill>
            <a:srgbClr val="00B050"/>
          </a:solidFill>
          <a:ln w="317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 interface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2" name="フローチャート: 書類 11">
            <a:extLst>
              <a:ext uri="{FF2B5EF4-FFF2-40B4-BE49-F238E27FC236}">
                <a16:creationId xmlns:a16="http://schemas.microsoft.com/office/drawing/2014/main" id="{7BCE1502-40EB-44CB-9E7C-2D7C2D103525}"/>
              </a:ext>
            </a:extLst>
          </p:cNvPr>
          <p:cNvSpPr/>
          <p:nvPr/>
        </p:nvSpPr>
        <p:spPr>
          <a:xfrm>
            <a:off x="6933256" y="1626277"/>
            <a:ext cx="1455449" cy="710272"/>
          </a:xfrm>
          <a:prstGeom prst="flowChartDocumen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 Data</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3" name="フローチャート: 書類 12">
            <a:extLst>
              <a:ext uri="{FF2B5EF4-FFF2-40B4-BE49-F238E27FC236}">
                <a16:creationId xmlns:a16="http://schemas.microsoft.com/office/drawing/2014/main" id="{99F3E291-3427-4F90-95BD-E9CD0F912643}"/>
              </a:ext>
            </a:extLst>
          </p:cNvPr>
          <p:cNvSpPr/>
          <p:nvPr/>
        </p:nvSpPr>
        <p:spPr>
          <a:xfrm>
            <a:off x="7421414" y="2197762"/>
            <a:ext cx="1455449" cy="710272"/>
          </a:xfrm>
          <a:prstGeom prst="flowChartDocument">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 Data</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cxnSp>
        <p:nvCxnSpPr>
          <p:cNvPr id="14" name="直線矢印コネクタ 13">
            <a:extLst>
              <a:ext uri="{FF2B5EF4-FFF2-40B4-BE49-F238E27FC236}">
                <a16:creationId xmlns:a16="http://schemas.microsoft.com/office/drawing/2014/main" id="{9F57F2EB-90C6-42CA-9790-0CD8CB142776}"/>
              </a:ext>
            </a:extLst>
          </p:cNvPr>
          <p:cNvCxnSpPr>
            <a:cxnSpLocks/>
            <a:stCxn id="6" idx="4"/>
            <a:endCxn id="12" idx="1"/>
          </p:cNvCxnSpPr>
          <p:nvPr/>
        </p:nvCxnSpPr>
        <p:spPr bwMode="auto">
          <a:xfrm flipV="1">
            <a:off x="6016027" y="1981413"/>
            <a:ext cx="917229" cy="301960"/>
          </a:xfrm>
          <a:prstGeom prst="straightConnector1">
            <a:avLst/>
          </a:prstGeom>
          <a:solidFill>
            <a:schemeClr val="accent1"/>
          </a:solidFill>
          <a:ln w="158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直線矢印コネクタ 14">
            <a:extLst>
              <a:ext uri="{FF2B5EF4-FFF2-40B4-BE49-F238E27FC236}">
                <a16:creationId xmlns:a16="http://schemas.microsoft.com/office/drawing/2014/main" id="{3D6FD84B-3B21-4584-96C4-1C203F8F8B5E}"/>
              </a:ext>
            </a:extLst>
          </p:cNvPr>
          <p:cNvCxnSpPr>
            <a:cxnSpLocks/>
            <a:stCxn id="6" idx="4"/>
            <a:endCxn id="13" idx="1"/>
          </p:cNvCxnSpPr>
          <p:nvPr/>
        </p:nvCxnSpPr>
        <p:spPr bwMode="auto">
          <a:xfrm>
            <a:off x="6016027" y="2283373"/>
            <a:ext cx="1405387" cy="269525"/>
          </a:xfrm>
          <a:prstGeom prst="straightConnector1">
            <a:avLst/>
          </a:prstGeom>
          <a:solidFill>
            <a:schemeClr val="accent1"/>
          </a:solidFill>
          <a:ln w="158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テキスト ボックス 15">
            <a:extLst>
              <a:ext uri="{FF2B5EF4-FFF2-40B4-BE49-F238E27FC236}">
                <a16:creationId xmlns:a16="http://schemas.microsoft.com/office/drawing/2014/main" id="{84073EFE-6403-4DD2-B8C3-1A9A32B36509}"/>
              </a:ext>
            </a:extLst>
          </p:cNvPr>
          <p:cNvSpPr txBox="1"/>
          <p:nvPr/>
        </p:nvSpPr>
        <p:spPr>
          <a:xfrm>
            <a:off x="6716961" y="5720099"/>
            <a:ext cx="2105177"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Researcher</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pic>
        <p:nvPicPr>
          <p:cNvPr id="17" name="図 16">
            <a:extLst>
              <a:ext uri="{FF2B5EF4-FFF2-40B4-BE49-F238E27FC236}">
                <a16:creationId xmlns:a16="http://schemas.microsoft.com/office/drawing/2014/main" id="{BAF9C1A9-6701-4954-9940-E2E845393F5C}"/>
              </a:ext>
            </a:extLst>
          </p:cNvPr>
          <p:cNvPicPr>
            <a:picLocks noChangeAspect="1"/>
          </p:cNvPicPr>
          <p:nvPr/>
        </p:nvPicPr>
        <p:blipFill>
          <a:blip r:embed="rId4"/>
          <a:stretch>
            <a:fillRect/>
          </a:stretch>
        </p:blipFill>
        <p:spPr>
          <a:xfrm>
            <a:off x="6933256" y="6396193"/>
            <a:ext cx="99524" cy="120060"/>
          </a:xfrm>
          <a:prstGeom prst="rect">
            <a:avLst/>
          </a:prstGeom>
        </p:spPr>
      </p:pic>
      <p:sp>
        <p:nvSpPr>
          <p:cNvPr id="18" name="テキスト ボックス 17">
            <a:extLst>
              <a:ext uri="{FF2B5EF4-FFF2-40B4-BE49-F238E27FC236}">
                <a16:creationId xmlns:a16="http://schemas.microsoft.com/office/drawing/2014/main" id="{B8370FBF-C0EE-4139-8664-F637F8AE5D06}"/>
              </a:ext>
            </a:extLst>
          </p:cNvPr>
          <p:cNvSpPr txBox="1"/>
          <p:nvPr/>
        </p:nvSpPr>
        <p:spPr>
          <a:xfrm>
            <a:off x="3842073" y="5756566"/>
            <a:ext cx="2258222"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Librarian/Archivist</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19" name="テキスト ボックス 18">
            <a:extLst>
              <a:ext uri="{FF2B5EF4-FFF2-40B4-BE49-F238E27FC236}">
                <a16:creationId xmlns:a16="http://schemas.microsoft.com/office/drawing/2014/main" id="{56A55D5B-F135-4F09-BBE6-F0612139F882}"/>
              </a:ext>
            </a:extLst>
          </p:cNvPr>
          <p:cNvSpPr txBox="1"/>
          <p:nvPr/>
        </p:nvSpPr>
        <p:spPr>
          <a:xfrm>
            <a:off x="2102148" y="6265180"/>
            <a:ext cx="1285523"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User</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0" name="テキスト ボックス 19">
            <a:extLst>
              <a:ext uri="{FF2B5EF4-FFF2-40B4-BE49-F238E27FC236}">
                <a16:creationId xmlns:a16="http://schemas.microsoft.com/office/drawing/2014/main" id="{801497C9-045B-46F9-898F-BF4DD442FA59}"/>
              </a:ext>
            </a:extLst>
          </p:cNvPr>
          <p:cNvSpPr txBox="1"/>
          <p:nvPr/>
        </p:nvSpPr>
        <p:spPr>
          <a:xfrm>
            <a:off x="4976325" y="3905815"/>
            <a:ext cx="132386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Develop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1" name="テキスト ボックス 20">
            <a:extLst>
              <a:ext uri="{FF2B5EF4-FFF2-40B4-BE49-F238E27FC236}">
                <a16:creationId xmlns:a16="http://schemas.microsoft.com/office/drawing/2014/main" id="{C4989EF2-D37A-4391-BFC0-B7BBCB03F6DA}"/>
              </a:ext>
            </a:extLst>
          </p:cNvPr>
          <p:cNvSpPr txBox="1"/>
          <p:nvPr/>
        </p:nvSpPr>
        <p:spPr>
          <a:xfrm>
            <a:off x="6605514" y="3595495"/>
            <a:ext cx="1149630"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Create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23" name="正方形/長方形 22">
            <a:extLst>
              <a:ext uri="{FF2B5EF4-FFF2-40B4-BE49-F238E27FC236}">
                <a16:creationId xmlns:a16="http://schemas.microsoft.com/office/drawing/2014/main" id="{81467731-1467-42B5-B00C-43C0B57B4ABA}"/>
              </a:ext>
            </a:extLst>
          </p:cNvPr>
          <p:cNvSpPr/>
          <p:nvPr/>
        </p:nvSpPr>
        <p:spPr bwMode="auto">
          <a:xfrm>
            <a:off x="109705" y="2776852"/>
            <a:ext cx="2951818" cy="2013116"/>
          </a:xfrm>
          <a:prstGeom prst="rect">
            <a:avLst/>
          </a:prstGeom>
          <a:noFill/>
          <a:ln w="38100" cap="flat" cmpd="sng" algn="ctr">
            <a:solidFill>
              <a:schemeClr val="tx1"/>
            </a:solid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374C81"/>
              </a:solidFill>
              <a:effectLst/>
              <a:uLnTx/>
              <a:uFillTx/>
              <a:latin typeface="ＭＳ Ｐゴシック" panose="020B0600070205080204" pitchFamily="50" charset="-128"/>
              <a:ea typeface="SimSun" panose="02010600030101010101" pitchFamily="2" charset="-122"/>
              <a:cs typeface="+mn-cs"/>
            </a:endParaRPr>
          </a:p>
        </p:txBody>
      </p:sp>
      <p:sp>
        <p:nvSpPr>
          <p:cNvPr id="24" name="正方形/長方形 23">
            <a:extLst>
              <a:ext uri="{FF2B5EF4-FFF2-40B4-BE49-F238E27FC236}">
                <a16:creationId xmlns:a16="http://schemas.microsoft.com/office/drawing/2014/main" id="{4AC7921A-DE60-4B64-BED7-B31265BDCE07}"/>
              </a:ext>
            </a:extLst>
          </p:cNvPr>
          <p:cNvSpPr/>
          <p:nvPr/>
        </p:nvSpPr>
        <p:spPr bwMode="auto">
          <a:xfrm>
            <a:off x="3291434" y="1553112"/>
            <a:ext cx="5691597" cy="4963142"/>
          </a:xfrm>
          <a:prstGeom prst="rect">
            <a:avLst/>
          </a:prstGeom>
          <a:noFill/>
          <a:ln w="22225" cap="flat" cmpd="sng" algn="ctr">
            <a:solidFill>
              <a:schemeClr val="tx1"/>
            </a:solidFill>
            <a:prstDash val="dash"/>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ja-JP" altLang="en-US" sz="1600" b="0" i="0" u="none" strike="noStrike" kern="1200" cap="none" spc="0" normalizeH="0" baseline="0" noProof="0">
              <a:ln>
                <a:noFill/>
              </a:ln>
              <a:solidFill>
                <a:srgbClr val="374C81"/>
              </a:solidFill>
              <a:effectLst/>
              <a:uLnTx/>
              <a:uFillTx/>
              <a:latin typeface="ＭＳ Ｐゴシック" panose="020B0600070205080204" pitchFamily="50" charset="-128"/>
              <a:ea typeface="SimSun" panose="02010600030101010101" pitchFamily="2" charset="-122"/>
              <a:cs typeface="+mn-cs"/>
            </a:endParaRPr>
          </a:p>
        </p:txBody>
      </p:sp>
      <p:sp>
        <p:nvSpPr>
          <p:cNvPr id="25" name="矢印: 上 24">
            <a:extLst>
              <a:ext uri="{FF2B5EF4-FFF2-40B4-BE49-F238E27FC236}">
                <a16:creationId xmlns:a16="http://schemas.microsoft.com/office/drawing/2014/main" id="{F45E0938-68C1-4920-9779-3B1B2B841C1F}"/>
              </a:ext>
            </a:extLst>
          </p:cNvPr>
          <p:cNvSpPr/>
          <p:nvPr/>
        </p:nvSpPr>
        <p:spPr>
          <a:xfrm>
            <a:off x="7660980" y="3089956"/>
            <a:ext cx="383981" cy="14798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6" name="矢印: 上 25">
            <a:extLst>
              <a:ext uri="{FF2B5EF4-FFF2-40B4-BE49-F238E27FC236}">
                <a16:creationId xmlns:a16="http://schemas.microsoft.com/office/drawing/2014/main" id="{1438BB66-9F8F-4258-8DC7-DBA426E77667}"/>
              </a:ext>
            </a:extLst>
          </p:cNvPr>
          <p:cNvSpPr/>
          <p:nvPr/>
        </p:nvSpPr>
        <p:spPr>
          <a:xfrm>
            <a:off x="4721360" y="3905815"/>
            <a:ext cx="368980" cy="7920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7" name="グラフィックス 26" descr="混乱した人">
            <a:extLst>
              <a:ext uri="{FF2B5EF4-FFF2-40B4-BE49-F238E27FC236}">
                <a16:creationId xmlns:a16="http://schemas.microsoft.com/office/drawing/2014/main" id="{4E9A6E56-B61B-4D0A-9783-39F7F1A5DC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7710" y="5313597"/>
            <a:ext cx="914400" cy="914400"/>
          </a:xfrm>
          <a:prstGeom prst="rect">
            <a:avLst/>
          </a:prstGeom>
        </p:spPr>
      </p:pic>
      <p:pic>
        <p:nvPicPr>
          <p:cNvPr id="28" name="グラフィックス 27" descr="裁判所">
            <a:extLst>
              <a:ext uri="{FF2B5EF4-FFF2-40B4-BE49-F238E27FC236}">
                <a16:creationId xmlns:a16="http://schemas.microsoft.com/office/drawing/2014/main" id="{9FA84EB8-83FB-4C8F-88E1-CC30D8AC00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69450" y="4757430"/>
            <a:ext cx="914400" cy="914400"/>
          </a:xfrm>
          <a:prstGeom prst="rect">
            <a:avLst/>
          </a:prstGeom>
        </p:spPr>
      </p:pic>
      <p:pic>
        <p:nvPicPr>
          <p:cNvPr id="29" name="グラフィックス 28" descr="走る">
            <a:extLst>
              <a:ext uri="{FF2B5EF4-FFF2-40B4-BE49-F238E27FC236}">
                <a16:creationId xmlns:a16="http://schemas.microsoft.com/office/drawing/2014/main" id="{4C1872AD-6716-49CB-B4E1-40B9BFE29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02289" y="1546825"/>
            <a:ext cx="914400" cy="914400"/>
          </a:xfrm>
          <a:prstGeom prst="rect">
            <a:avLst/>
          </a:prstGeom>
        </p:spPr>
      </p:pic>
      <p:sp>
        <p:nvSpPr>
          <p:cNvPr id="30" name="フローチャート: 磁気ディスク 29">
            <a:extLst>
              <a:ext uri="{FF2B5EF4-FFF2-40B4-BE49-F238E27FC236}">
                <a16:creationId xmlns:a16="http://schemas.microsoft.com/office/drawing/2014/main" id="{AFEF948B-39F0-42AE-9219-539FCBBB6904}"/>
              </a:ext>
            </a:extLst>
          </p:cNvPr>
          <p:cNvSpPr/>
          <p:nvPr/>
        </p:nvSpPr>
        <p:spPr>
          <a:xfrm>
            <a:off x="4662746" y="2883393"/>
            <a:ext cx="1169857" cy="823125"/>
          </a:xfrm>
          <a:prstGeom prst="flowChartMagneticDisk">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1981"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Database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1" name="フローチャート: 書類 30">
            <a:extLst>
              <a:ext uri="{FF2B5EF4-FFF2-40B4-BE49-F238E27FC236}">
                <a16:creationId xmlns:a16="http://schemas.microsoft.com/office/drawing/2014/main" id="{A7CECD43-77F4-4DCA-97ED-37F6C693A259}"/>
              </a:ext>
            </a:extLst>
          </p:cNvPr>
          <p:cNvSpPr/>
          <p:nvPr/>
        </p:nvSpPr>
        <p:spPr>
          <a:xfrm>
            <a:off x="3463383" y="2562561"/>
            <a:ext cx="1514427" cy="873078"/>
          </a:xfrm>
          <a:prstGeom prst="flowChartDocument">
            <a:avLst/>
          </a:prstGeom>
          <a:solidFill>
            <a:srgbClr val="FFC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1981" tIns="107972" rIns="71981" bIns="0" rtlCol="0" anchor="ctr"/>
          <a:lstStyle/>
          <a:p>
            <a:pPr marL="0" marR="0" lvl="0" indent="0" algn="ctr" defTabSz="1218987" rtl="0" eaLnBrk="1" fontAlgn="auto" latinLnBrk="0" hangingPunct="1">
              <a:lnSpc>
                <a:spcPct val="80000"/>
              </a:lnSpc>
              <a:spcBef>
                <a:spcPts val="0"/>
              </a:spcBef>
              <a:spcAft>
                <a:spcPts val="0"/>
              </a:spcAft>
              <a:buClrTx/>
              <a:buSzTx/>
              <a:buFontTx/>
              <a:buNone/>
              <a:tabLst/>
              <a:defRPr/>
            </a:pPr>
            <a:r>
              <a:rPr kumimoji="1" lang="en-US" altLang="ja-JP"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Website</a:t>
            </a:r>
            <a:endParaRPr kumimoji="1" lang="ja-JP" altLang="en-US" sz="1600" b="1" i="1"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32" name="矢印: 上 31">
            <a:extLst>
              <a:ext uri="{FF2B5EF4-FFF2-40B4-BE49-F238E27FC236}">
                <a16:creationId xmlns:a16="http://schemas.microsoft.com/office/drawing/2014/main" id="{3D768AD1-B9E4-42B1-87A1-CA66EB498D84}"/>
              </a:ext>
            </a:extLst>
          </p:cNvPr>
          <p:cNvSpPr/>
          <p:nvPr/>
        </p:nvSpPr>
        <p:spPr>
          <a:xfrm rot="1422883">
            <a:off x="3090581" y="3565795"/>
            <a:ext cx="440508" cy="172326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3" name="矢印: 上 32">
            <a:extLst>
              <a:ext uri="{FF2B5EF4-FFF2-40B4-BE49-F238E27FC236}">
                <a16:creationId xmlns:a16="http://schemas.microsoft.com/office/drawing/2014/main" id="{BD5003AE-AA2F-4580-BF20-628D7047AEB7}"/>
              </a:ext>
            </a:extLst>
          </p:cNvPr>
          <p:cNvSpPr/>
          <p:nvPr/>
        </p:nvSpPr>
        <p:spPr>
          <a:xfrm rot="17960214">
            <a:off x="1520960" y="4716438"/>
            <a:ext cx="387147" cy="13494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34" name="テキスト ボックス 33">
            <a:extLst>
              <a:ext uri="{FF2B5EF4-FFF2-40B4-BE49-F238E27FC236}">
                <a16:creationId xmlns:a16="http://schemas.microsoft.com/office/drawing/2014/main" id="{F97606C1-FD50-4EFB-8ECB-F50BC18E7284}"/>
              </a:ext>
            </a:extLst>
          </p:cNvPr>
          <p:cNvSpPr txBox="1"/>
          <p:nvPr/>
        </p:nvSpPr>
        <p:spPr>
          <a:xfrm>
            <a:off x="1660903" y="4858896"/>
            <a:ext cx="117160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Retrieve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Use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pic>
        <p:nvPicPr>
          <p:cNvPr id="57" name="グラフィックス 56" descr="教授">
            <a:extLst>
              <a:ext uri="{FF2B5EF4-FFF2-40B4-BE49-F238E27FC236}">
                <a16:creationId xmlns:a16="http://schemas.microsoft.com/office/drawing/2014/main" id="{3F921514-C974-48A9-B088-EC93D4F38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95770" y="4800094"/>
            <a:ext cx="914400" cy="914400"/>
          </a:xfrm>
          <a:prstGeom prst="rect">
            <a:avLst/>
          </a:prstGeom>
        </p:spPr>
      </p:pic>
      <p:sp>
        <p:nvSpPr>
          <p:cNvPr id="58" name="テキスト ボックス 57">
            <a:extLst>
              <a:ext uri="{FF2B5EF4-FFF2-40B4-BE49-F238E27FC236}">
                <a16:creationId xmlns:a16="http://schemas.microsoft.com/office/drawing/2014/main" id="{CC7F3040-39C5-424F-8F51-737CF27561B6}"/>
              </a:ext>
            </a:extLst>
          </p:cNvPr>
          <p:cNvSpPr txBox="1"/>
          <p:nvPr/>
        </p:nvSpPr>
        <p:spPr>
          <a:xfrm>
            <a:off x="1069830" y="2406007"/>
            <a:ext cx="1734536"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err="1">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RsDA</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 members</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59" name="矢印: 上 58">
            <a:extLst>
              <a:ext uri="{FF2B5EF4-FFF2-40B4-BE49-F238E27FC236}">
                <a16:creationId xmlns:a16="http://schemas.microsoft.com/office/drawing/2014/main" id="{638B37F2-426C-42F9-82A6-F475CD184383}"/>
              </a:ext>
            </a:extLst>
          </p:cNvPr>
          <p:cNvSpPr/>
          <p:nvPr/>
        </p:nvSpPr>
        <p:spPr>
          <a:xfrm rot="5400000">
            <a:off x="2823188" y="1622057"/>
            <a:ext cx="440508" cy="8548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0" name="テキスト ボックス 59">
            <a:extLst>
              <a:ext uri="{FF2B5EF4-FFF2-40B4-BE49-F238E27FC236}">
                <a16:creationId xmlns:a16="http://schemas.microsoft.com/office/drawing/2014/main" id="{4994593A-446D-4CF9-9841-406DF48AECF8}"/>
              </a:ext>
            </a:extLst>
          </p:cNvPr>
          <p:cNvSpPr txBox="1"/>
          <p:nvPr/>
        </p:nvSpPr>
        <p:spPr>
          <a:xfrm>
            <a:off x="2117509" y="1435474"/>
            <a:ext cx="1323867" cy="338554"/>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Catalogue</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
        <p:nvSpPr>
          <p:cNvPr id="61" name="矢印: 上 60">
            <a:extLst>
              <a:ext uri="{FF2B5EF4-FFF2-40B4-BE49-F238E27FC236}">
                <a16:creationId xmlns:a16="http://schemas.microsoft.com/office/drawing/2014/main" id="{7A99B4B6-5D7E-495C-80FB-15682BB4B52F}"/>
              </a:ext>
            </a:extLst>
          </p:cNvPr>
          <p:cNvSpPr/>
          <p:nvPr/>
        </p:nvSpPr>
        <p:spPr>
          <a:xfrm rot="2720246" flipH="1" flipV="1">
            <a:off x="955221" y="2077549"/>
            <a:ext cx="304238" cy="8098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a:ea typeface="+mn-ea"/>
              <a:cs typeface="+mn-cs"/>
            </a:endParaRPr>
          </a:p>
        </p:txBody>
      </p:sp>
      <p:sp>
        <p:nvSpPr>
          <p:cNvPr id="62" name="テキスト ボックス 61">
            <a:extLst>
              <a:ext uri="{FF2B5EF4-FFF2-40B4-BE49-F238E27FC236}">
                <a16:creationId xmlns:a16="http://schemas.microsoft.com/office/drawing/2014/main" id="{358ED736-8E57-430A-A5C9-9CFC08E000D4}"/>
              </a:ext>
            </a:extLst>
          </p:cNvPr>
          <p:cNvSpPr txBox="1"/>
          <p:nvPr/>
        </p:nvSpPr>
        <p:spPr>
          <a:xfrm>
            <a:off x="28449" y="1567684"/>
            <a:ext cx="1323867" cy="584775"/>
          </a:xfrm>
          <a:prstGeom prst="rect">
            <a:avLst/>
          </a:prstGeom>
          <a:noFill/>
        </p:spPr>
        <p:txBody>
          <a:bodyPr wrap="squar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Develop </a:t>
            </a:r>
            <a:b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br>
            <a:r>
              <a:rPr kumimoji="1"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&amp; </a:t>
            </a:r>
            <a:r>
              <a:rPr kumimoji="0" lang="en-US" altLang="ja-JP"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rPr>
              <a:t>Maintain</a:t>
            </a:r>
            <a:endParaRPr kumimoji="1" lang="ja-JP" altLang="en-US" sz="1600" b="1" i="0" u="none" strike="noStrike" kern="1200" cap="none" spc="0" normalizeH="0" baseline="0" noProof="0" dirty="0">
              <a:ln>
                <a:noFill/>
              </a:ln>
              <a:solidFill>
                <a:srgbClr val="374C81"/>
              </a:solidFill>
              <a:effectLst/>
              <a:uLnTx/>
              <a:uFillTx/>
              <a:latin typeface="Calibri" panose="020F0502020204030204" pitchFamily="34" charset="0"/>
              <a:ea typeface="ＭＳ ゴシック" panose="020B0609070205080204" pitchFamily="49" charset="-128"/>
              <a:cs typeface="Calibri" panose="020F0502020204030204" pitchFamily="34" charset="0"/>
            </a:endParaRPr>
          </a:p>
        </p:txBody>
      </p:sp>
    </p:spTree>
    <p:extLst>
      <p:ext uri="{BB962C8B-B14F-4D97-AF65-F5344CB8AC3E}">
        <p14:creationId xmlns:p14="http://schemas.microsoft.com/office/powerpoint/2010/main" val="158826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書籍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Office_9412003_TF02787940_TF02787940" id="{96153958-6475-4794-A435-AE5387FF959B}" vid="{2EEF781C-8317-42B6-BCCB-48071D58E003}"/>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1463</TotalTime>
  <Words>3174</Words>
  <Application>Microsoft Office PowerPoint</Application>
  <PresentationFormat>画面に合わせる (4:3)</PresentationFormat>
  <Paragraphs>361</Paragraphs>
  <Slides>29</Slides>
  <Notes>28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29</vt:i4>
      </vt:variant>
    </vt:vector>
  </HeadingPairs>
  <TitlesOfParts>
    <vt:vector size="38" baseType="lpstr">
      <vt:lpstr>Meiryo UI</vt:lpstr>
      <vt:lpstr>ＭＳ Ｐゴシック</vt:lpstr>
      <vt:lpstr>游明朝</vt:lpstr>
      <vt:lpstr>Arial</vt:lpstr>
      <vt:lpstr>Calibri</vt:lpstr>
      <vt:lpstr>Century Gothic</vt:lpstr>
      <vt:lpstr>DejaVu Sans</vt:lpstr>
      <vt:lpstr>Wingdings</vt:lpstr>
      <vt:lpstr>書籍 16x9</vt:lpstr>
      <vt:lpstr>Trial for Long-term Preservation and Utilization of Data in Asia</vt:lpstr>
      <vt:lpstr>Structure of the Presentation</vt:lpstr>
      <vt:lpstr>Research small Data Alliance in East and Southeast Asia (RsDA) </vt:lpstr>
      <vt:lpstr>Background of RsDA - CSEAS and Areainformatics -</vt:lpstr>
      <vt:lpstr>Aims of RsDA</vt:lpstr>
      <vt:lpstr>Members of RsDA </vt:lpstr>
      <vt:lpstr>Activities of RsDA </vt:lpstr>
      <vt:lpstr>Current Development by RsDA - Finding Aid of Academic Research Assets - </vt:lpstr>
      <vt:lpstr>Overview of Inventory Database</vt:lpstr>
      <vt:lpstr>PowerPoint プレゼンテーション</vt:lpstr>
      <vt:lpstr>PowerPoint プレゼンテーション</vt:lpstr>
      <vt:lpstr>Overview of Inventory Database</vt:lpstr>
      <vt:lpstr>Overview of Inventory Database</vt:lpstr>
      <vt:lpstr>Metadata Model</vt:lpstr>
      <vt:lpstr>PowerPoint プレゼンテーション</vt:lpstr>
      <vt:lpstr>PowerPoint プレゼンテーション</vt:lpstr>
      <vt:lpstr>Metadata Model</vt:lpstr>
      <vt:lpstr>Metadata Model</vt:lpstr>
      <vt:lpstr>Example of a cataloguing process</vt:lpstr>
      <vt:lpstr>Example of a cataloguing process</vt:lpstr>
      <vt:lpstr>Example of a cataloguing process</vt:lpstr>
      <vt:lpstr>Example of a cataloguing process</vt:lpstr>
      <vt:lpstr>PowerPoint プレゼンテーション</vt:lpstr>
      <vt:lpstr>Inventory Database as a spreadsheet</vt:lpstr>
      <vt:lpstr>Example of RsDA Database</vt:lpstr>
      <vt:lpstr>Light-weight design of the system</vt:lpstr>
      <vt:lpstr>Conclusion</vt:lpstr>
      <vt:lpstr>Challenges for the Future</vt:lpstr>
      <vt:lpstr>http://rsda.mydatabase.jp/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Trial for Long-term Preservation and Utilization of Data in Asia</dc:title>
  <dc:creator>KAMEDA Akihiro</dc:creator>
  <cp:lastModifiedBy>KAMEDA Akihiro</cp:lastModifiedBy>
  <cp:revision>2</cp:revision>
  <dcterms:created xsi:type="dcterms:W3CDTF">2021-02-25T06:19:56Z</dcterms:created>
  <dcterms:modified xsi:type="dcterms:W3CDTF">2021-02-26T06:43:19Z</dcterms:modified>
</cp:coreProperties>
</file>